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sldIdLst>
    <p:sldId id="257" r:id="rId2"/>
    <p:sldId id="258" r:id="rId3"/>
    <p:sldId id="260" r:id="rId4"/>
    <p:sldId id="289" r:id="rId5"/>
    <p:sldId id="288" r:id="rId6"/>
    <p:sldId id="291" r:id="rId7"/>
    <p:sldId id="306" r:id="rId8"/>
    <p:sldId id="292" r:id="rId9"/>
    <p:sldId id="293" r:id="rId10"/>
    <p:sldId id="309" r:id="rId11"/>
    <p:sldId id="295" r:id="rId12"/>
    <p:sldId id="285"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5D98"/>
    <a:srgbClr val="FFCC00"/>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73" autoAdjust="0"/>
    <p:restoredTop sz="94660"/>
  </p:normalViewPr>
  <p:slideViewPr>
    <p:cSldViewPr>
      <p:cViewPr>
        <p:scale>
          <a:sx n="80" d="100"/>
          <a:sy n="80" d="100"/>
        </p:scale>
        <p:origin x="-61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diagrams/_rels/data4.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diagrams/_rels/drawing4.xml.rels><?xml version="1.0" encoding="UTF-8" standalone="yes"?>
<Relationships xmlns="http://schemas.openxmlformats.org/package/2006/relationships"><Relationship Id="rId1"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E2ADE6-374C-40F0-81D4-ECA02BDFDC41}" type="doc">
      <dgm:prSet loTypeId="urn:microsoft.com/office/officeart/2005/8/layout/vList4" loCatId="list" qsTypeId="urn:microsoft.com/office/officeart/2005/8/quickstyle/simple5" qsCatId="simple" csTypeId="urn:microsoft.com/office/officeart/2005/8/colors/accent1_2" csCatId="accent1" phldr="1"/>
      <dgm:spPr/>
      <dgm:t>
        <a:bodyPr/>
        <a:lstStyle/>
        <a:p>
          <a:endParaRPr lang="en-US"/>
        </a:p>
      </dgm:t>
    </dgm:pt>
    <dgm:pt modelId="{41FA78AB-2F30-4DDA-9263-F5783781EA12}">
      <dgm:prSet phldrT="[Text]" custT="1"/>
      <dgm:spPr/>
      <dgm:t>
        <a:bodyPr/>
        <a:lstStyle/>
        <a:p>
          <a:r>
            <a:rPr lang="en-US" sz="1800" b="1" noProof="0" dirty="0" smtClean="0"/>
            <a:t>Policies and Procedures and Conduct Standards   </a:t>
          </a:r>
          <a:endParaRPr lang="en-US" sz="1800" b="1" noProof="0" dirty="0"/>
        </a:p>
      </dgm:t>
    </dgm:pt>
    <dgm:pt modelId="{8BA785F7-7D62-487E-A78C-58BA60A5EF6A}" type="parTrans" cxnId="{5467EF9A-B360-4B82-8952-7680003594EA}">
      <dgm:prSet/>
      <dgm:spPr/>
      <dgm:t>
        <a:bodyPr/>
        <a:lstStyle/>
        <a:p>
          <a:endParaRPr lang="en-US"/>
        </a:p>
      </dgm:t>
    </dgm:pt>
    <dgm:pt modelId="{8B2939F9-EB29-4CE6-AC04-6D58A3343E6F}" type="sibTrans" cxnId="{5467EF9A-B360-4B82-8952-7680003594EA}">
      <dgm:prSet/>
      <dgm:spPr/>
      <dgm:t>
        <a:bodyPr/>
        <a:lstStyle/>
        <a:p>
          <a:endParaRPr lang="en-US"/>
        </a:p>
      </dgm:t>
    </dgm:pt>
    <dgm:pt modelId="{72DC849B-9FE5-4EC7-AF42-41D272318B27}">
      <dgm:prSet phldrT="[Text]" custT="1"/>
      <dgm:spPr/>
      <dgm:t>
        <a:bodyPr/>
        <a:lstStyle/>
        <a:p>
          <a:r>
            <a:rPr lang="en-US" sz="1800" b="1" noProof="0" dirty="0" smtClean="0"/>
            <a:t>Compliance Committee, Compliance Officer and Board of Directors</a:t>
          </a:r>
          <a:endParaRPr lang="en-US" sz="1800" b="1" noProof="0" dirty="0"/>
        </a:p>
      </dgm:t>
    </dgm:pt>
    <dgm:pt modelId="{5555B9D6-5DFD-48D0-AE61-35A99DE74E84}" type="parTrans" cxnId="{FA324E49-7E2A-43C1-8590-CFBA04057858}">
      <dgm:prSet/>
      <dgm:spPr/>
      <dgm:t>
        <a:bodyPr/>
        <a:lstStyle/>
        <a:p>
          <a:endParaRPr lang="en-US"/>
        </a:p>
      </dgm:t>
    </dgm:pt>
    <dgm:pt modelId="{33F923E9-EEC0-4563-95B9-7281B67A99DB}" type="sibTrans" cxnId="{FA324E49-7E2A-43C1-8590-CFBA04057858}">
      <dgm:prSet/>
      <dgm:spPr/>
      <dgm:t>
        <a:bodyPr/>
        <a:lstStyle/>
        <a:p>
          <a:endParaRPr lang="en-US"/>
        </a:p>
      </dgm:t>
    </dgm:pt>
    <dgm:pt modelId="{A9B7BCBF-4B71-4E93-B8ED-2A762D656246}">
      <dgm:prSet phldrT="[Text]" custT="1"/>
      <dgm:spPr/>
      <dgm:t>
        <a:bodyPr/>
        <a:lstStyle/>
        <a:p>
          <a:r>
            <a:rPr lang="en-US" sz="1800" b="1" noProof="0" dirty="0" smtClean="0"/>
            <a:t>Training and Education</a:t>
          </a:r>
          <a:endParaRPr lang="en-US" sz="1800" b="1" noProof="0" dirty="0"/>
        </a:p>
      </dgm:t>
    </dgm:pt>
    <dgm:pt modelId="{67C1274B-6E22-4EC8-9724-5D1174777484}" type="parTrans" cxnId="{6C2B4554-5404-4D67-BA93-F1C10912FD6F}">
      <dgm:prSet/>
      <dgm:spPr/>
      <dgm:t>
        <a:bodyPr/>
        <a:lstStyle/>
        <a:p>
          <a:endParaRPr lang="en-US"/>
        </a:p>
      </dgm:t>
    </dgm:pt>
    <dgm:pt modelId="{003FFD7A-6F15-477B-8BAE-01C41DC996FF}" type="sibTrans" cxnId="{6C2B4554-5404-4D67-BA93-F1C10912FD6F}">
      <dgm:prSet/>
      <dgm:spPr/>
      <dgm:t>
        <a:bodyPr/>
        <a:lstStyle/>
        <a:p>
          <a:endParaRPr lang="en-US"/>
        </a:p>
      </dgm:t>
    </dgm:pt>
    <dgm:pt modelId="{9674D4A4-C7D5-44F4-85BD-C21FBB3277C8}">
      <dgm:prSet phldrT="[Text]" custT="1"/>
      <dgm:spPr/>
      <dgm:t>
        <a:bodyPr/>
        <a:lstStyle/>
        <a:p>
          <a:r>
            <a:rPr lang="en-US" sz="1800" b="1" noProof="0" dirty="0" smtClean="0"/>
            <a:t>Effective Lines of Communication</a:t>
          </a:r>
          <a:endParaRPr lang="en-US" sz="1800" b="1" noProof="0" dirty="0"/>
        </a:p>
      </dgm:t>
    </dgm:pt>
    <dgm:pt modelId="{D4A497D0-BCFC-4096-A0B4-6DA502955B04}" type="parTrans" cxnId="{B0CBACCF-BE6A-4417-B4BF-DAAF09C7531A}">
      <dgm:prSet/>
      <dgm:spPr/>
      <dgm:t>
        <a:bodyPr/>
        <a:lstStyle/>
        <a:p>
          <a:endParaRPr lang="en-US"/>
        </a:p>
      </dgm:t>
    </dgm:pt>
    <dgm:pt modelId="{E0B1164A-EE66-4077-A68D-BCD62B339A68}" type="sibTrans" cxnId="{B0CBACCF-BE6A-4417-B4BF-DAAF09C7531A}">
      <dgm:prSet/>
      <dgm:spPr/>
      <dgm:t>
        <a:bodyPr/>
        <a:lstStyle/>
        <a:p>
          <a:endParaRPr lang="en-US"/>
        </a:p>
      </dgm:t>
    </dgm:pt>
    <dgm:pt modelId="{270C5498-DB44-471E-B7DA-04B01CB17FDC}">
      <dgm:prSet custT="1"/>
      <dgm:spPr/>
      <dgm:t>
        <a:bodyPr/>
        <a:lstStyle/>
        <a:p>
          <a:r>
            <a:rPr lang="en-US" sz="2000" b="1" noProof="0" dirty="0" smtClean="0"/>
            <a:t> </a:t>
          </a:r>
          <a:r>
            <a:rPr lang="en-US" sz="1800" b="1" noProof="0" dirty="0" smtClean="0"/>
            <a:t>Auditing and Monitoring</a:t>
          </a:r>
          <a:endParaRPr lang="en-US" sz="1800" b="1" noProof="0" dirty="0" smtClean="0"/>
        </a:p>
      </dgm:t>
    </dgm:pt>
    <dgm:pt modelId="{A9FDCD16-3C32-4E79-A448-39A27BC3ACFE}" type="parTrans" cxnId="{D6877080-EDC8-4D71-B062-3BBDE2E6642D}">
      <dgm:prSet/>
      <dgm:spPr/>
      <dgm:t>
        <a:bodyPr/>
        <a:lstStyle/>
        <a:p>
          <a:endParaRPr lang="en-US"/>
        </a:p>
      </dgm:t>
    </dgm:pt>
    <dgm:pt modelId="{2AA41353-272F-4993-8A33-F114751D7544}" type="sibTrans" cxnId="{D6877080-EDC8-4D71-B062-3BBDE2E6642D}">
      <dgm:prSet/>
      <dgm:spPr/>
      <dgm:t>
        <a:bodyPr/>
        <a:lstStyle/>
        <a:p>
          <a:endParaRPr lang="en-US"/>
        </a:p>
      </dgm:t>
    </dgm:pt>
    <dgm:pt modelId="{90E8841A-682B-4052-B3FC-ADEDD9FDF9F5}">
      <dgm:prSet custT="1"/>
      <dgm:spPr/>
      <dgm:t>
        <a:bodyPr/>
        <a:lstStyle/>
        <a:p>
          <a:r>
            <a:rPr lang="en-US" sz="1800" b="1" noProof="0" dirty="0" smtClean="0"/>
            <a:t>Early Response to Compliance Issues </a:t>
          </a:r>
          <a:endParaRPr lang="en-US" sz="1800" b="1" noProof="0" dirty="0" smtClean="0"/>
        </a:p>
      </dgm:t>
    </dgm:pt>
    <dgm:pt modelId="{A3786429-DD76-46BB-B695-197A0EFA5274}" type="parTrans" cxnId="{E6121FA6-BC6D-4494-8F9D-4231B5012C07}">
      <dgm:prSet/>
      <dgm:spPr/>
      <dgm:t>
        <a:bodyPr/>
        <a:lstStyle/>
        <a:p>
          <a:endParaRPr lang="en-US"/>
        </a:p>
      </dgm:t>
    </dgm:pt>
    <dgm:pt modelId="{FD966A02-D2B1-4C04-AE24-A3704A172DA3}" type="sibTrans" cxnId="{E6121FA6-BC6D-4494-8F9D-4231B5012C07}">
      <dgm:prSet/>
      <dgm:spPr/>
      <dgm:t>
        <a:bodyPr/>
        <a:lstStyle/>
        <a:p>
          <a:endParaRPr lang="en-US"/>
        </a:p>
      </dgm:t>
    </dgm:pt>
    <dgm:pt modelId="{ED357163-97F7-4076-B916-97BD97D9FB10}">
      <dgm:prSet phldrT="[Text]" custT="1"/>
      <dgm:spPr/>
      <dgm:t>
        <a:bodyPr/>
        <a:lstStyle/>
        <a:p>
          <a:r>
            <a:rPr lang="en-US" sz="1800" b="1" noProof="0" dirty="0" smtClean="0"/>
            <a:t>Disciplinary Standards</a:t>
          </a:r>
          <a:endParaRPr lang="en-US" sz="1800" b="1" noProof="0" dirty="0"/>
        </a:p>
      </dgm:t>
    </dgm:pt>
    <dgm:pt modelId="{FE0BD8CB-94F6-4A76-984D-007C67B00079}" type="parTrans" cxnId="{C80A1552-477E-4962-BDC9-3D313EF3EDB5}">
      <dgm:prSet/>
      <dgm:spPr/>
      <dgm:t>
        <a:bodyPr/>
        <a:lstStyle/>
        <a:p>
          <a:endParaRPr lang="en-US"/>
        </a:p>
      </dgm:t>
    </dgm:pt>
    <dgm:pt modelId="{862AAB47-C7CC-4373-BF00-64453B0C044B}" type="sibTrans" cxnId="{C80A1552-477E-4962-BDC9-3D313EF3EDB5}">
      <dgm:prSet/>
      <dgm:spPr/>
      <dgm:t>
        <a:bodyPr/>
        <a:lstStyle/>
        <a:p>
          <a:endParaRPr lang="en-US"/>
        </a:p>
      </dgm:t>
    </dgm:pt>
    <dgm:pt modelId="{19CE895A-2C0E-4B19-B003-92EB0A11B285}" type="pres">
      <dgm:prSet presAssocID="{0FE2ADE6-374C-40F0-81D4-ECA02BDFDC41}" presName="linear" presStyleCnt="0">
        <dgm:presLayoutVars>
          <dgm:dir/>
          <dgm:resizeHandles val="exact"/>
        </dgm:presLayoutVars>
      </dgm:prSet>
      <dgm:spPr/>
      <dgm:t>
        <a:bodyPr/>
        <a:lstStyle/>
        <a:p>
          <a:endParaRPr lang="en-US"/>
        </a:p>
      </dgm:t>
    </dgm:pt>
    <dgm:pt modelId="{9EB47AFF-883D-4223-9300-1E5F6333C110}" type="pres">
      <dgm:prSet presAssocID="{41FA78AB-2F30-4DDA-9263-F5783781EA12}" presName="comp" presStyleCnt="0"/>
      <dgm:spPr/>
    </dgm:pt>
    <dgm:pt modelId="{927EDADF-B3E6-46BA-A8B3-ECD3A6B75797}" type="pres">
      <dgm:prSet presAssocID="{41FA78AB-2F30-4DDA-9263-F5783781EA12}" presName="box" presStyleLbl="node1" presStyleIdx="0" presStyleCnt="7"/>
      <dgm:spPr/>
      <dgm:t>
        <a:bodyPr/>
        <a:lstStyle/>
        <a:p>
          <a:endParaRPr lang="en-US"/>
        </a:p>
      </dgm:t>
    </dgm:pt>
    <dgm:pt modelId="{5BBFBEA1-9652-497C-B9BC-F158939A3358}" type="pres">
      <dgm:prSet presAssocID="{41FA78AB-2F30-4DDA-9263-F5783781EA12}" presName="img" presStyleLbl="fgImgPlace1" presStyleIdx="0" presStyleCnt="7" custScaleX="29562" custScaleY="100000" custLinFactNeighborX="-37806" custLinFactNeighborY="5456"/>
      <dgm:spPr>
        <a:blipFill rotWithShape="1">
          <a:blip xmlns:r="http://schemas.openxmlformats.org/officeDocument/2006/relationships" r:embed="rId1"/>
          <a:stretch>
            <a:fillRect/>
          </a:stretch>
        </a:blipFill>
      </dgm:spPr>
      <dgm:t>
        <a:bodyPr/>
        <a:lstStyle/>
        <a:p>
          <a:endParaRPr lang="en-US"/>
        </a:p>
      </dgm:t>
    </dgm:pt>
    <dgm:pt modelId="{14033128-E268-4C8D-B111-FFD4A41392EC}" type="pres">
      <dgm:prSet presAssocID="{41FA78AB-2F30-4DDA-9263-F5783781EA12}" presName="text" presStyleLbl="node1" presStyleIdx="0" presStyleCnt="7">
        <dgm:presLayoutVars>
          <dgm:bulletEnabled val="1"/>
        </dgm:presLayoutVars>
      </dgm:prSet>
      <dgm:spPr/>
      <dgm:t>
        <a:bodyPr/>
        <a:lstStyle/>
        <a:p>
          <a:endParaRPr lang="en-US"/>
        </a:p>
      </dgm:t>
    </dgm:pt>
    <dgm:pt modelId="{51F7BC68-B27B-4D36-9BD1-FA3D81C70B75}" type="pres">
      <dgm:prSet presAssocID="{8B2939F9-EB29-4CE6-AC04-6D58A3343E6F}" presName="spacer" presStyleCnt="0"/>
      <dgm:spPr/>
    </dgm:pt>
    <dgm:pt modelId="{6B0A91A9-3E06-4A9D-B9D6-40105F9D2057}" type="pres">
      <dgm:prSet presAssocID="{72DC849B-9FE5-4EC7-AF42-41D272318B27}" presName="comp" presStyleCnt="0"/>
      <dgm:spPr/>
    </dgm:pt>
    <dgm:pt modelId="{171E5D7C-45FF-42D9-AAA9-5EA234AAC432}" type="pres">
      <dgm:prSet presAssocID="{72DC849B-9FE5-4EC7-AF42-41D272318B27}" presName="box" presStyleLbl="node1" presStyleIdx="1" presStyleCnt="7"/>
      <dgm:spPr/>
      <dgm:t>
        <a:bodyPr/>
        <a:lstStyle/>
        <a:p>
          <a:endParaRPr lang="en-US"/>
        </a:p>
      </dgm:t>
    </dgm:pt>
    <dgm:pt modelId="{33A3E6FE-4EEC-4775-B1ED-8DBF91E0ADFD}" type="pres">
      <dgm:prSet presAssocID="{72DC849B-9FE5-4EC7-AF42-41D272318B27}" presName="img" presStyleLbl="fgImgPlace1" presStyleIdx="1" presStyleCnt="7" custScaleX="29560" custScaleY="100000" custLinFactNeighborX="-36693" custLinFactNeighborY="11605"/>
      <dgm:spPr>
        <a:blipFill rotWithShape="1">
          <a:blip xmlns:r="http://schemas.openxmlformats.org/officeDocument/2006/relationships" r:embed="rId2"/>
          <a:stretch>
            <a:fillRect/>
          </a:stretch>
        </a:blipFill>
      </dgm:spPr>
    </dgm:pt>
    <dgm:pt modelId="{94DABDC3-B571-43C1-B2B2-B77A08B190C2}" type="pres">
      <dgm:prSet presAssocID="{72DC849B-9FE5-4EC7-AF42-41D272318B27}" presName="text" presStyleLbl="node1" presStyleIdx="1" presStyleCnt="7">
        <dgm:presLayoutVars>
          <dgm:bulletEnabled val="1"/>
        </dgm:presLayoutVars>
      </dgm:prSet>
      <dgm:spPr/>
      <dgm:t>
        <a:bodyPr/>
        <a:lstStyle/>
        <a:p>
          <a:endParaRPr lang="en-US"/>
        </a:p>
      </dgm:t>
    </dgm:pt>
    <dgm:pt modelId="{55BAED69-5FA6-45B9-98B9-635F5B37E4FF}" type="pres">
      <dgm:prSet presAssocID="{33F923E9-EEC0-4563-95B9-7281B67A99DB}" presName="spacer" presStyleCnt="0"/>
      <dgm:spPr/>
    </dgm:pt>
    <dgm:pt modelId="{22B6D784-89DA-42E5-8D5C-279CC5991C0D}" type="pres">
      <dgm:prSet presAssocID="{A9B7BCBF-4B71-4E93-B8ED-2A762D656246}" presName="comp" presStyleCnt="0"/>
      <dgm:spPr/>
    </dgm:pt>
    <dgm:pt modelId="{2732F345-4866-4757-8096-A6ECA5EAFAB9}" type="pres">
      <dgm:prSet presAssocID="{A9B7BCBF-4B71-4E93-B8ED-2A762D656246}" presName="box" presStyleLbl="node1" presStyleIdx="2" presStyleCnt="7" custLinFactNeighborX="-44118" custLinFactNeighborY="-4527"/>
      <dgm:spPr/>
      <dgm:t>
        <a:bodyPr/>
        <a:lstStyle/>
        <a:p>
          <a:endParaRPr lang="en-US"/>
        </a:p>
      </dgm:t>
    </dgm:pt>
    <dgm:pt modelId="{8A8AE0A9-A5FD-4BCD-8A13-7F8E7A483F62}" type="pres">
      <dgm:prSet presAssocID="{A9B7BCBF-4B71-4E93-B8ED-2A762D656246}" presName="img" presStyleLbl="fgImgPlace1" presStyleIdx="2" presStyleCnt="7" custScaleX="29261" custScaleY="92311" custLinFactNeighborX="-37043" custLinFactNeighborY="-4047"/>
      <dgm:spPr>
        <a:blipFill rotWithShape="1">
          <a:blip xmlns:r="http://schemas.openxmlformats.org/officeDocument/2006/relationships" r:embed="rId3"/>
          <a:stretch>
            <a:fillRect/>
          </a:stretch>
        </a:blipFill>
      </dgm:spPr>
    </dgm:pt>
    <dgm:pt modelId="{C2E180C2-06EF-4540-B733-2A0DC0276DB6}" type="pres">
      <dgm:prSet presAssocID="{A9B7BCBF-4B71-4E93-B8ED-2A762D656246}" presName="text" presStyleLbl="node1" presStyleIdx="2" presStyleCnt="7">
        <dgm:presLayoutVars>
          <dgm:bulletEnabled val="1"/>
        </dgm:presLayoutVars>
      </dgm:prSet>
      <dgm:spPr/>
      <dgm:t>
        <a:bodyPr/>
        <a:lstStyle/>
        <a:p>
          <a:endParaRPr lang="en-US"/>
        </a:p>
      </dgm:t>
    </dgm:pt>
    <dgm:pt modelId="{29EB5EE8-7A08-476B-BD96-388C18217E1A}" type="pres">
      <dgm:prSet presAssocID="{003FFD7A-6F15-477B-8BAE-01C41DC996FF}" presName="spacer" presStyleCnt="0"/>
      <dgm:spPr/>
    </dgm:pt>
    <dgm:pt modelId="{C412074F-0961-4153-8FC2-C4566BF65C4D}" type="pres">
      <dgm:prSet presAssocID="{9674D4A4-C7D5-44F4-85BD-C21FBB3277C8}" presName="comp" presStyleCnt="0"/>
      <dgm:spPr/>
    </dgm:pt>
    <dgm:pt modelId="{3A3B2832-6E9C-434C-90B9-1C2E2C678BB6}" type="pres">
      <dgm:prSet presAssocID="{9674D4A4-C7D5-44F4-85BD-C21FBB3277C8}" presName="box" presStyleLbl="node1" presStyleIdx="3" presStyleCnt="7"/>
      <dgm:spPr/>
      <dgm:t>
        <a:bodyPr/>
        <a:lstStyle/>
        <a:p>
          <a:endParaRPr lang="en-US"/>
        </a:p>
      </dgm:t>
    </dgm:pt>
    <dgm:pt modelId="{5CFCB687-0131-44DB-9ADF-DD37186C5C30}" type="pres">
      <dgm:prSet presAssocID="{9674D4A4-C7D5-44F4-85BD-C21FBB3277C8}" presName="img" presStyleLbl="fgImgPlace1" presStyleIdx="3" presStyleCnt="7" custScaleX="29560" custScaleY="91299" custLinFactNeighborX="-38632" custLinFactNeighborY="19552"/>
      <dgm:spPr>
        <a:blipFill rotWithShape="1">
          <a:blip xmlns:r="http://schemas.openxmlformats.org/officeDocument/2006/relationships" r:embed="rId4"/>
          <a:stretch>
            <a:fillRect/>
          </a:stretch>
        </a:blipFill>
      </dgm:spPr>
    </dgm:pt>
    <dgm:pt modelId="{E644D70E-54D3-4559-A80E-B2D0FB69C3B3}" type="pres">
      <dgm:prSet presAssocID="{9674D4A4-C7D5-44F4-85BD-C21FBB3277C8}" presName="text" presStyleLbl="node1" presStyleIdx="3" presStyleCnt="7">
        <dgm:presLayoutVars>
          <dgm:bulletEnabled val="1"/>
        </dgm:presLayoutVars>
      </dgm:prSet>
      <dgm:spPr/>
      <dgm:t>
        <a:bodyPr/>
        <a:lstStyle/>
        <a:p>
          <a:endParaRPr lang="en-US"/>
        </a:p>
      </dgm:t>
    </dgm:pt>
    <dgm:pt modelId="{AE70E99B-A027-44EB-B577-518F7F14A68E}" type="pres">
      <dgm:prSet presAssocID="{E0B1164A-EE66-4077-A68D-BCD62B339A68}" presName="spacer" presStyleCnt="0"/>
      <dgm:spPr/>
    </dgm:pt>
    <dgm:pt modelId="{A3B67CFE-C000-4D3F-9FD1-E65AEC72C868}" type="pres">
      <dgm:prSet presAssocID="{ED357163-97F7-4076-B916-97BD97D9FB10}" presName="comp" presStyleCnt="0"/>
      <dgm:spPr/>
    </dgm:pt>
    <dgm:pt modelId="{C5E7FBBF-3B3C-4A85-ABDF-5A393B13D9E8}" type="pres">
      <dgm:prSet presAssocID="{ED357163-97F7-4076-B916-97BD97D9FB10}" presName="box" presStyleLbl="node1" presStyleIdx="4" presStyleCnt="7"/>
      <dgm:spPr/>
      <dgm:t>
        <a:bodyPr/>
        <a:lstStyle/>
        <a:p>
          <a:endParaRPr lang="en-US"/>
        </a:p>
      </dgm:t>
    </dgm:pt>
    <dgm:pt modelId="{56B4864C-4ADD-4D5F-987A-B7A3D2065AE8}" type="pres">
      <dgm:prSet presAssocID="{ED357163-97F7-4076-B916-97BD97D9FB10}" presName="img" presStyleLbl="fgImgPlace1" presStyleIdx="4" presStyleCnt="7" custScaleX="31286" custScaleY="75199" custLinFactY="100000" custLinFactNeighborX="-23064" custLinFactNeighborY="169036"/>
      <dgm:spPr/>
    </dgm:pt>
    <dgm:pt modelId="{F420DC3B-72F3-4FC7-B67B-9A44041BFE1F}" type="pres">
      <dgm:prSet presAssocID="{ED357163-97F7-4076-B916-97BD97D9FB10}" presName="text" presStyleLbl="node1" presStyleIdx="4" presStyleCnt="7">
        <dgm:presLayoutVars>
          <dgm:bulletEnabled val="1"/>
        </dgm:presLayoutVars>
      </dgm:prSet>
      <dgm:spPr/>
      <dgm:t>
        <a:bodyPr/>
        <a:lstStyle/>
        <a:p>
          <a:endParaRPr lang="en-US"/>
        </a:p>
      </dgm:t>
    </dgm:pt>
    <dgm:pt modelId="{A2DC098D-7554-47FB-9B48-4DE7AEEE2F97}" type="pres">
      <dgm:prSet presAssocID="{862AAB47-C7CC-4373-BF00-64453B0C044B}" presName="spacer" presStyleCnt="0"/>
      <dgm:spPr/>
    </dgm:pt>
    <dgm:pt modelId="{FF3D0E7A-3CF4-4324-BF38-127547A25CED}" type="pres">
      <dgm:prSet presAssocID="{270C5498-DB44-471E-B7DA-04B01CB17FDC}" presName="comp" presStyleCnt="0"/>
      <dgm:spPr/>
    </dgm:pt>
    <dgm:pt modelId="{6BD21331-29C0-44EF-9D6B-5A269D57143F}" type="pres">
      <dgm:prSet presAssocID="{270C5498-DB44-471E-B7DA-04B01CB17FDC}" presName="box" presStyleLbl="node1" presStyleIdx="5" presStyleCnt="7"/>
      <dgm:spPr/>
      <dgm:t>
        <a:bodyPr/>
        <a:lstStyle/>
        <a:p>
          <a:endParaRPr lang="en-US"/>
        </a:p>
      </dgm:t>
    </dgm:pt>
    <dgm:pt modelId="{68951AC4-9C31-4F73-82FB-AE76E645419A}" type="pres">
      <dgm:prSet presAssocID="{270C5498-DB44-471E-B7DA-04B01CB17FDC}" presName="img" presStyleLbl="fgImgPlace1" presStyleIdx="5" presStyleCnt="7" custFlipHor="0" custScaleX="30431" custScaleY="115152" custLinFactY="-35785" custLinFactNeighborX="-38197" custLinFactNeighborY="-100000"/>
      <dgm:spPr>
        <a:blipFill rotWithShape="1">
          <a:blip xmlns:r="http://schemas.openxmlformats.org/officeDocument/2006/relationships" r:embed="rId5"/>
          <a:stretch>
            <a:fillRect/>
          </a:stretch>
        </a:blipFill>
      </dgm:spPr>
    </dgm:pt>
    <dgm:pt modelId="{17B4C842-0480-4D77-9DDC-361E52EC6969}" type="pres">
      <dgm:prSet presAssocID="{270C5498-DB44-471E-B7DA-04B01CB17FDC}" presName="text" presStyleLbl="node1" presStyleIdx="5" presStyleCnt="7">
        <dgm:presLayoutVars>
          <dgm:bulletEnabled val="1"/>
        </dgm:presLayoutVars>
      </dgm:prSet>
      <dgm:spPr/>
      <dgm:t>
        <a:bodyPr/>
        <a:lstStyle/>
        <a:p>
          <a:endParaRPr lang="en-US"/>
        </a:p>
      </dgm:t>
    </dgm:pt>
    <dgm:pt modelId="{9E29C501-FA50-4F0D-96A2-2DD841992740}" type="pres">
      <dgm:prSet presAssocID="{2AA41353-272F-4993-8A33-F114751D7544}" presName="spacer" presStyleCnt="0"/>
      <dgm:spPr/>
    </dgm:pt>
    <dgm:pt modelId="{B685235D-F3E2-4329-B16A-832F51FE3545}" type="pres">
      <dgm:prSet presAssocID="{90E8841A-682B-4052-B3FC-ADEDD9FDF9F5}" presName="comp" presStyleCnt="0"/>
      <dgm:spPr/>
    </dgm:pt>
    <dgm:pt modelId="{B5664012-6969-409E-96DF-140C96E97929}" type="pres">
      <dgm:prSet presAssocID="{90E8841A-682B-4052-B3FC-ADEDD9FDF9F5}" presName="box" presStyleLbl="node1" presStyleIdx="6" presStyleCnt="7"/>
      <dgm:spPr/>
      <dgm:t>
        <a:bodyPr/>
        <a:lstStyle/>
        <a:p>
          <a:endParaRPr lang="en-US"/>
        </a:p>
      </dgm:t>
    </dgm:pt>
    <dgm:pt modelId="{06772F4F-61EF-4078-AE2C-9BA7EA1E6AAF}" type="pres">
      <dgm:prSet presAssocID="{90E8841A-682B-4052-B3FC-ADEDD9FDF9F5}" presName="img" presStyleLbl="fgImgPlace1" presStyleIdx="6" presStyleCnt="7" custScaleX="29263" custScaleY="94729" custLinFactY="-42042" custLinFactNeighborX="-38353" custLinFactNeighborY="-100000"/>
      <dgm:spPr>
        <a:blipFill rotWithShape="1">
          <a:blip xmlns:r="http://schemas.openxmlformats.org/officeDocument/2006/relationships" r:embed="rId6"/>
          <a:stretch>
            <a:fillRect/>
          </a:stretch>
        </a:blipFill>
      </dgm:spPr>
    </dgm:pt>
    <dgm:pt modelId="{EFEC9438-E6F9-428B-AB87-7D8F99DDCDA2}" type="pres">
      <dgm:prSet presAssocID="{90E8841A-682B-4052-B3FC-ADEDD9FDF9F5}" presName="text" presStyleLbl="node1" presStyleIdx="6" presStyleCnt="7">
        <dgm:presLayoutVars>
          <dgm:bulletEnabled val="1"/>
        </dgm:presLayoutVars>
      </dgm:prSet>
      <dgm:spPr/>
      <dgm:t>
        <a:bodyPr/>
        <a:lstStyle/>
        <a:p>
          <a:endParaRPr lang="en-US"/>
        </a:p>
      </dgm:t>
    </dgm:pt>
  </dgm:ptLst>
  <dgm:cxnLst>
    <dgm:cxn modelId="{6C2B4554-5404-4D67-BA93-F1C10912FD6F}" srcId="{0FE2ADE6-374C-40F0-81D4-ECA02BDFDC41}" destId="{A9B7BCBF-4B71-4E93-B8ED-2A762D656246}" srcOrd="2" destOrd="0" parTransId="{67C1274B-6E22-4EC8-9724-5D1174777484}" sibTransId="{003FFD7A-6F15-477B-8BAE-01C41DC996FF}"/>
    <dgm:cxn modelId="{40535698-FE4B-4D5D-8706-65D444BDC81D}" type="presOf" srcId="{90E8841A-682B-4052-B3FC-ADEDD9FDF9F5}" destId="{EFEC9438-E6F9-428B-AB87-7D8F99DDCDA2}" srcOrd="1" destOrd="0" presId="urn:microsoft.com/office/officeart/2005/8/layout/vList4"/>
    <dgm:cxn modelId="{E503CAB2-64D9-4CA6-96FB-1C866B126BF7}" type="presOf" srcId="{41FA78AB-2F30-4DDA-9263-F5783781EA12}" destId="{14033128-E268-4C8D-B111-FFD4A41392EC}" srcOrd="1" destOrd="0" presId="urn:microsoft.com/office/officeart/2005/8/layout/vList4"/>
    <dgm:cxn modelId="{D6877080-EDC8-4D71-B062-3BBDE2E6642D}" srcId="{0FE2ADE6-374C-40F0-81D4-ECA02BDFDC41}" destId="{270C5498-DB44-471E-B7DA-04B01CB17FDC}" srcOrd="5" destOrd="0" parTransId="{A9FDCD16-3C32-4E79-A448-39A27BC3ACFE}" sibTransId="{2AA41353-272F-4993-8A33-F114751D7544}"/>
    <dgm:cxn modelId="{31C9585F-E4DE-4EA1-809F-A00549E91E73}" type="presOf" srcId="{ED357163-97F7-4076-B916-97BD97D9FB10}" destId="{C5E7FBBF-3B3C-4A85-ABDF-5A393B13D9E8}" srcOrd="0" destOrd="0" presId="urn:microsoft.com/office/officeart/2005/8/layout/vList4"/>
    <dgm:cxn modelId="{C99D3BBB-BD64-43D5-8BE5-A30D182D84FC}" type="presOf" srcId="{0FE2ADE6-374C-40F0-81D4-ECA02BDFDC41}" destId="{19CE895A-2C0E-4B19-B003-92EB0A11B285}" srcOrd="0" destOrd="0" presId="urn:microsoft.com/office/officeart/2005/8/layout/vList4"/>
    <dgm:cxn modelId="{377EEB31-7B04-418C-A63F-8C878DF7A630}" type="presOf" srcId="{72DC849B-9FE5-4EC7-AF42-41D272318B27}" destId="{94DABDC3-B571-43C1-B2B2-B77A08B190C2}" srcOrd="1" destOrd="0" presId="urn:microsoft.com/office/officeart/2005/8/layout/vList4"/>
    <dgm:cxn modelId="{5EFA443D-287E-48C6-90EE-48553234EE62}" type="presOf" srcId="{270C5498-DB44-471E-B7DA-04B01CB17FDC}" destId="{6BD21331-29C0-44EF-9D6B-5A269D57143F}" srcOrd="0" destOrd="0" presId="urn:microsoft.com/office/officeart/2005/8/layout/vList4"/>
    <dgm:cxn modelId="{FBA36251-792E-4BAC-B238-EFF2C886D444}" type="presOf" srcId="{90E8841A-682B-4052-B3FC-ADEDD9FDF9F5}" destId="{B5664012-6969-409E-96DF-140C96E97929}" srcOrd="0" destOrd="0" presId="urn:microsoft.com/office/officeart/2005/8/layout/vList4"/>
    <dgm:cxn modelId="{88B851F8-A8CB-46E3-9A96-108FBAFB9968}" type="presOf" srcId="{41FA78AB-2F30-4DDA-9263-F5783781EA12}" destId="{927EDADF-B3E6-46BA-A8B3-ECD3A6B75797}" srcOrd="0" destOrd="0" presId="urn:microsoft.com/office/officeart/2005/8/layout/vList4"/>
    <dgm:cxn modelId="{B0CBACCF-BE6A-4417-B4BF-DAAF09C7531A}" srcId="{0FE2ADE6-374C-40F0-81D4-ECA02BDFDC41}" destId="{9674D4A4-C7D5-44F4-85BD-C21FBB3277C8}" srcOrd="3" destOrd="0" parTransId="{D4A497D0-BCFC-4096-A0B4-6DA502955B04}" sibTransId="{E0B1164A-EE66-4077-A68D-BCD62B339A68}"/>
    <dgm:cxn modelId="{E6CC0590-8C2D-43BA-A0AB-3615ED8B38B5}" type="presOf" srcId="{ED357163-97F7-4076-B916-97BD97D9FB10}" destId="{F420DC3B-72F3-4FC7-B67B-9A44041BFE1F}" srcOrd="1" destOrd="0" presId="urn:microsoft.com/office/officeart/2005/8/layout/vList4"/>
    <dgm:cxn modelId="{FA324E49-7E2A-43C1-8590-CFBA04057858}" srcId="{0FE2ADE6-374C-40F0-81D4-ECA02BDFDC41}" destId="{72DC849B-9FE5-4EC7-AF42-41D272318B27}" srcOrd="1" destOrd="0" parTransId="{5555B9D6-5DFD-48D0-AE61-35A99DE74E84}" sibTransId="{33F923E9-EEC0-4563-95B9-7281B67A99DB}"/>
    <dgm:cxn modelId="{735B739A-8F9A-42A4-BCA1-8A65B379E1F8}" type="presOf" srcId="{9674D4A4-C7D5-44F4-85BD-C21FBB3277C8}" destId="{E644D70E-54D3-4559-A80E-B2D0FB69C3B3}" srcOrd="1" destOrd="0" presId="urn:microsoft.com/office/officeart/2005/8/layout/vList4"/>
    <dgm:cxn modelId="{8F4075E5-839F-4CDA-A6C8-D3B0DAB2A8AB}" type="presOf" srcId="{72DC849B-9FE5-4EC7-AF42-41D272318B27}" destId="{171E5D7C-45FF-42D9-AAA9-5EA234AAC432}" srcOrd="0" destOrd="0" presId="urn:microsoft.com/office/officeart/2005/8/layout/vList4"/>
    <dgm:cxn modelId="{C80A1552-477E-4962-BDC9-3D313EF3EDB5}" srcId="{0FE2ADE6-374C-40F0-81D4-ECA02BDFDC41}" destId="{ED357163-97F7-4076-B916-97BD97D9FB10}" srcOrd="4" destOrd="0" parTransId="{FE0BD8CB-94F6-4A76-984D-007C67B00079}" sibTransId="{862AAB47-C7CC-4373-BF00-64453B0C044B}"/>
    <dgm:cxn modelId="{CC8E7A9B-F774-4A1B-A484-F6D5C354AF31}" type="presOf" srcId="{9674D4A4-C7D5-44F4-85BD-C21FBB3277C8}" destId="{3A3B2832-6E9C-434C-90B9-1C2E2C678BB6}" srcOrd="0" destOrd="0" presId="urn:microsoft.com/office/officeart/2005/8/layout/vList4"/>
    <dgm:cxn modelId="{64B29AE9-4D79-49B8-8D79-DB47406C1E24}" type="presOf" srcId="{270C5498-DB44-471E-B7DA-04B01CB17FDC}" destId="{17B4C842-0480-4D77-9DDC-361E52EC6969}" srcOrd="1" destOrd="0" presId="urn:microsoft.com/office/officeart/2005/8/layout/vList4"/>
    <dgm:cxn modelId="{E6121FA6-BC6D-4494-8F9D-4231B5012C07}" srcId="{0FE2ADE6-374C-40F0-81D4-ECA02BDFDC41}" destId="{90E8841A-682B-4052-B3FC-ADEDD9FDF9F5}" srcOrd="6" destOrd="0" parTransId="{A3786429-DD76-46BB-B695-197A0EFA5274}" sibTransId="{FD966A02-D2B1-4C04-AE24-A3704A172DA3}"/>
    <dgm:cxn modelId="{A8B53B0C-A873-4FE0-800F-D2729AC847A4}" type="presOf" srcId="{A9B7BCBF-4B71-4E93-B8ED-2A762D656246}" destId="{2732F345-4866-4757-8096-A6ECA5EAFAB9}" srcOrd="0" destOrd="0" presId="urn:microsoft.com/office/officeart/2005/8/layout/vList4"/>
    <dgm:cxn modelId="{5467EF9A-B360-4B82-8952-7680003594EA}" srcId="{0FE2ADE6-374C-40F0-81D4-ECA02BDFDC41}" destId="{41FA78AB-2F30-4DDA-9263-F5783781EA12}" srcOrd="0" destOrd="0" parTransId="{8BA785F7-7D62-487E-A78C-58BA60A5EF6A}" sibTransId="{8B2939F9-EB29-4CE6-AC04-6D58A3343E6F}"/>
    <dgm:cxn modelId="{4AF05D4B-C67E-4AC8-8C75-365284AFF4E1}" type="presOf" srcId="{A9B7BCBF-4B71-4E93-B8ED-2A762D656246}" destId="{C2E180C2-06EF-4540-B733-2A0DC0276DB6}" srcOrd="1" destOrd="0" presId="urn:microsoft.com/office/officeart/2005/8/layout/vList4"/>
    <dgm:cxn modelId="{EE31DBB3-F5B5-47FC-9379-A95673F9C255}" type="presParOf" srcId="{19CE895A-2C0E-4B19-B003-92EB0A11B285}" destId="{9EB47AFF-883D-4223-9300-1E5F6333C110}" srcOrd="0" destOrd="0" presId="urn:microsoft.com/office/officeart/2005/8/layout/vList4"/>
    <dgm:cxn modelId="{668B18B1-EC18-4B30-9D7C-45FBA1116AEC}" type="presParOf" srcId="{9EB47AFF-883D-4223-9300-1E5F6333C110}" destId="{927EDADF-B3E6-46BA-A8B3-ECD3A6B75797}" srcOrd="0" destOrd="0" presId="urn:microsoft.com/office/officeart/2005/8/layout/vList4"/>
    <dgm:cxn modelId="{739C1ED6-D11C-4CCC-B28B-0993A98D27C7}" type="presParOf" srcId="{9EB47AFF-883D-4223-9300-1E5F6333C110}" destId="{5BBFBEA1-9652-497C-B9BC-F158939A3358}" srcOrd="1" destOrd="0" presId="urn:microsoft.com/office/officeart/2005/8/layout/vList4"/>
    <dgm:cxn modelId="{026B80B4-E3AC-47F1-ACE5-F00B8324B597}" type="presParOf" srcId="{9EB47AFF-883D-4223-9300-1E5F6333C110}" destId="{14033128-E268-4C8D-B111-FFD4A41392EC}" srcOrd="2" destOrd="0" presId="urn:microsoft.com/office/officeart/2005/8/layout/vList4"/>
    <dgm:cxn modelId="{D4E2F167-5323-45BA-8900-B0FF2272F8D0}" type="presParOf" srcId="{19CE895A-2C0E-4B19-B003-92EB0A11B285}" destId="{51F7BC68-B27B-4D36-9BD1-FA3D81C70B75}" srcOrd="1" destOrd="0" presId="urn:microsoft.com/office/officeart/2005/8/layout/vList4"/>
    <dgm:cxn modelId="{872529F6-C35C-4542-A5E0-F5521AE19F33}" type="presParOf" srcId="{19CE895A-2C0E-4B19-B003-92EB0A11B285}" destId="{6B0A91A9-3E06-4A9D-B9D6-40105F9D2057}" srcOrd="2" destOrd="0" presId="urn:microsoft.com/office/officeart/2005/8/layout/vList4"/>
    <dgm:cxn modelId="{18799BA8-CEF8-41A3-9B48-988290EE1892}" type="presParOf" srcId="{6B0A91A9-3E06-4A9D-B9D6-40105F9D2057}" destId="{171E5D7C-45FF-42D9-AAA9-5EA234AAC432}" srcOrd="0" destOrd="0" presId="urn:microsoft.com/office/officeart/2005/8/layout/vList4"/>
    <dgm:cxn modelId="{883D9C23-4FC1-4753-B632-2952D3D09BC6}" type="presParOf" srcId="{6B0A91A9-3E06-4A9D-B9D6-40105F9D2057}" destId="{33A3E6FE-4EEC-4775-B1ED-8DBF91E0ADFD}" srcOrd="1" destOrd="0" presId="urn:microsoft.com/office/officeart/2005/8/layout/vList4"/>
    <dgm:cxn modelId="{0A4126A8-C325-4A57-9486-622AC267E38F}" type="presParOf" srcId="{6B0A91A9-3E06-4A9D-B9D6-40105F9D2057}" destId="{94DABDC3-B571-43C1-B2B2-B77A08B190C2}" srcOrd="2" destOrd="0" presId="urn:microsoft.com/office/officeart/2005/8/layout/vList4"/>
    <dgm:cxn modelId="{DF1C4250-EACC-4DA1-BDAE-C07A2D61283F}" type="presParOf" srcId="{19CE895A-2C0E-4B19-B003-92EB0A11B285}" destId="{55BAED69-5FA6-45B9-98B9-635F5B37E4FF}" srcOrd="3" destOrd="0" presId="urn:microsoft.com/office/officeart/2005/8/layout/vList4"/>
    <dgm:cxn modelId="{AADEC8BB-4255-4033-8534-FE21E4629D48}" type="presParOf" srcId="{19CE895A-2C0E-4B19-B003-92EB0A11B285}" destId="{22B6D784-89DA-42E5-8D5C-279CC5991C0D}" srcOrd="4" destOrd="0" presId="urn:microsoft.com/office/officeart/2005/8/layout/vList4"/>
    <dgm:cxn modelId="{87C2DC10-EF64-4164-99DD-F396AA3CAE46}" type="presParOf" srcId="{22B6D784-89DA-42E5-8D5C-279CC5991C0D}" destId="{2732F345-4866-4757-8096-A6ECA5EAFAB9}" srcOrd="0" destOrd="0" presId="urn:microsoft.com/office/officeart/2005/8/layout/vList4"/>
    <dgm:cxn modelId="{29A77E8D-3990-4ECD-96E8-85872CB50B64}" type="presParOf" srcId="{22B6D784-89DA-42E5-8D5C-279CC5991C0D}" destId="{8A8AE0A9-A5FD-4BCD-8A13-7F8E7A483F62}" srcOrd="1" destOrd="0" presId="urn:microsoft.com/office/officeart/2005/8/layout/vList4"/>
    <dgm:cxn modelId="{681CB110-A4F3-4A4E-86DE-EB78EA4B92D9}" type="presParOf" srcId="{22B6D784-89DA-42E5-8D5C-279CC5991C0D}" destId="{C2E180C2-06EF-4540-B733-2A0DC0276DB6}" srcOrd="2" destOrd="0" presId="urn:microsoft.com/office/officeart/2005/8/layout/vList4"/>
    <dgm:cxn modelId="{8A6DB444-9C0E-4D94-9BCA-EB7F94CB8E1A}" type="presParOf" srcId="{19CE895A-2C0E-4B19-B003-92EB0A11B285}" destId="{29EB5EE8-7A08-476B-BD96-388C18217E1A}" srcOrd="5" destOrd="0" presId="urn:microsoft.com/office/officeart/2005/8/layout/vList4"/>
    <dgm:cxn modelId="{589E2E7E-46DA-459C-B9DD-37E9F3571D0C}" type="presParOf" srcId="{19CE895A-2C0E-4B19-B003-92EB0A11B285}" destId="{C412074F-0961-4153-8FC2-C4566BF65C4D}" srcOrd="6" destOrd="0" presId="urn:microsoft.com/office/officeart/2005/8/layout/vList4"/>
    <dgm:cxn modelId="{B879F973-6C55-4442-B9C4-4FC2F3046419}" type="presParOf" srcId="{C412074F-0961-4153-8FC2-C4566BF65C4D}" destId="{3A3B2832-6E9C-434C-90B9-1C2E2C678BB6}" srcOrd="0" destOrd="0" presId="urn:microsoft.com/office/officeart/2005/8/layout/vList4"/>
    <dgm:cxn modelId="{53406043-62C1-4A25-A992-1A861C80269F}" type="presParOf" srcId="{C412074F-0961-4153-8FC2-C4566BF65C4D}" destId="{5CFCB687-0131-44DB-9ADF-DD37186C5C30}" srcOrd="1" destOrd="0" presId="urn:microsoft.com/office/officeart/2005/8/layout/vList4"/>
    <dgm:cxn modelId="{22F1131D-9803-4059-B795-13C48AD0C047}" type="presParOf" srcId="{C412074F-0961-4153-8FC2-C4566BF65C4D}" destId="{E644D70E-54D3-4559-A80E-B2D0FB69C3B3}" srcOrd="2" destOrd="0" presId="urn:microsoft.com/office/officeart/2005/8/layout/vList4"/>
    <dgm:cxn modelId="{0DF0250E-C206-4BA3-9782-0A4920733976}" type="presParOf" srcId="{19CE895A-2C0E-4B19-B003-92EB0A11B285}" destId="{AE70E99B-A027-44EB-B577-518F7F14A68E}" srcOrd="7" destOrd="0" presId="urn:microsoft.com/office/officeart/2005/8/layout/vList4"/>
    <dgm:cxn modelId="{F71614E7-A6BD-4F57-8666-6E93050807EA}" type="presParOf" srcId="{19CE895A-2C0E-4B19-B003-92EB0A11B285}" destId="{A3B67CFE-C000-4D3F-9FD1-E65AEC72C868}" srcOrd="8" destOrd="0" presId="urn:microsoft.com/office/officeart/2005/8/layout/vList4"/>
    <dgm:cxn modelId="{A73725F0-A3E3-4E81-9030-89DE8A1D10CD}" type="presParOf" srcId="{A3B67CFE-C000-4D3F-9FD1-E65AEC72C868}" destId="{C5E7FBBF-3B3C-4A85-ABDF-5A393B13D9E8}" srcOrd="0" destOrd="0" presId="urn:microsoft.com/office/officeart/2005/8/layout/vList4"/>
    <dgm:cxn modelId="{3875AC70-38B7-4F8F-84E6-44CD53C6E4A2}" type="presParOf" srcId="{A3B67CFE-C000-4D3F-9FD1-E65AEC72C868}" destId="{56B4864C-4ADD-4D5F-987A-B7A3D2065AE8}" srcOrd="1" destOrd="0" presId="urn:microsoft.com/office/officeart/2005/8/layout/vList4"/>
    <dgm:cxn modelId="{8A71CB6C-2966-4DFE-A53E-235104F29D82}" type="presParOf" srcId="{A3B67CFE-C000-4D3F-9FD1-E65AEC72C868}" destId="{F420DC3B-72F3-4FC7-B67B-9A44041BFE1F}" srcOrd="2" destOrd="0" presId="urn:microsoft.com/office/officeart/2005/8/layout/vList4"/>
    <dgm:cxn modelId="{E9296888-0FF5-40A6-A47A-2612E4DE3AAC}" type="presParOf" srcId="{19CE895A-2C0E-4B19-B003-92EB0A11B285}" destId="{A2DC098D-7554-47FB-9B48-4DE7AEEE2F97}" srcOrd="9" destOrd="0" presId="urn:microsoft.com/office/officeart/2005/8/layout/vList4"/>
    <dgm:cxn modelId="{EC3CD9F5-7E38-46E5-80C7-A3E7D69935BA}" type="presParOf" srcId="{19CE895A-2C0E-4B19-B003-92EB0A11B285}" destId="{FF3D0E7A-3CF4-4324-BF38-127547A25CED}" srcOrd="10" destOrd="0" presId="urn:microsoft.com/office/officeart/2005/8/layout/vList4"/>
    <dgm:cxn modelId="{2FB2A828-FD01-438F-8EC9-85A10F6A699C}" type="presParOf" srcId="{FF3D0E7A-3CF4-4324-BF38-127547A25CED}" destId="{6BD21331-29C0-44EF-9D6B-5A269D57143F}" srcOrd="0" destOrd="0" presId="urn:microsoft.com/office/officeart/2005/8/layout/vList4"/>
    <dgm:cxn modelId="{EBB6F51A-2D71-4A18-8AC9-742AE4D01BCA}" type="presParOf" srcId="{FF3D0E7A-3CF4-4324-BF38-127547A25CED}" destId="{68951AC4-9C31-4F73-82FB-AE76E645419A}" srcOrd="1" destOrd="0" presId="urn:microsoft.com/office/officeart/2005/8/layout/vList4"/>
    <dgm:cxn modelId="{2F1AADE2-34A9-44D6-9ABA-119F53F53BD4}" type="presParOf" srcId="{FF3D0E7A-3CF4-4324-BF38-127547A25CED}" destId="{17B4C842-0480-4D77-9DDC-361E52EC6969}" srcOrd="2" destOrd="0" presId="urn:microsoft.com/office/officeart/2005/8/layout/vList4"/>
    <dgm:cxn modelId="{43AF3C91-F30D-4D15-BEB6-0AA71A46BF44}" type="presParOf" srcId="{19CE895A-2C0E-4B19-B003-92EB0A11B285}" destId="{9E29C501-FA50-4F0D-96A2-2DD841992740}" srcOrd="11" destOrd="0" presId="urn:microsoft.com/office/officeart/2005/8/layout/vList4"/>
    <dgm:cxn modelId="{B076493A-1ACB-43C1-ADC6-D47E956AEBEB}" type="presParOf" srcId="{19CE895A-2C0E-4B19-B003-92EB0A11B285}" destId="{B685235D-F3E2-4329-B16A-832F51FE3545}" srcOrd="12" destOrd="0" presId="urn:microsoft.com/office/officeart/2005/8/layout/vList4"/>
    <dgm:cxn modelId="{4916AD21-09F1-4E75-A6DA-42308C2CF576}" type="presParOf" srcId="{B685235D-F3E2-4329-B16A-832F51FE3545}" destId="{B5664012-6969-409E-96DF-140C96E97929}" srcOrd="0" destOrd="0" presId="urn:microsoft.com/office/officeart/2005/8/layout/vList4"/>
    <dgm:cxn modelId="{34B0A907-234E-43B1-97C8-590F3828473A}" type="presParOf" srcId="{B685235D-F3E2-4329-B16A-832F51FE3545}" destId="{06772F4F-61EF-4078-AE2C-9BA7EA1E6AAF}" srcOrd="1" destOrd="0" presId="urn:microsoft.com/office/officeart/2005/8/layout/vList4"/>
    <dgm:cxn modelId="{8732BC17-5F86-4EB6-A6DB-A906C31CA04F}" type="presParOf" srcId="{B685235D-F3E2-4329-B16A-832F51FE3545}" destId="{EFEC9438-E6F9-428B-AB87-7D8F99DDCDA2}"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FC92B4-6F22-404D-BFBD-9D34BFEF467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1A6F81B-A0EB-409E-8915-30A6A29BCC3C}">
      <dgm:prSet phldrT="[Text]"/>
      <dgm:spPr/>
      <dgm:t>
        <a:bodyPr/>
        <a:lstStyle/>
        <a:p>
          <a:r>
            <a:rPr lang="en-US" b="1" i="1" dirty="0" smtClean="0"/>
            <a:t>We must comply with all applicable laws and regulations.</a:t>
          </a:r>
          <a:endParaRPr lang="en-US" dirty="0"/>
        </a:p>
      </dgm:t>
    </dgm:pt>
    <dgm:pt modelId="{0896D80E-6810-4C7D-A3A6-139DF801B03F}" type="parTrans" cxnId="{4C514716-0FC0-4353-9F3E-6197660B5DCF}">
      <dgm:prSet/>
      <dgm:spPr/>
      <dgm:t>
        <a:bodyPr/>
        <a:lstStyle/>
        <a:p>
          <a:endParaRPr lang="en-US"/>
        </a:p>
      </dgm:t>
    </dgm:pt>
    <dgm:pt modelId="{EEC569CD-7B44-490B-A6A5-E4A46602A2D1}" type="sibTrans" cxnId="{4C514716-0FC0-4353-9F3E-6197660B5DCF}">
      <dgm:prSet/>
      <dgm:spPr/>
      <dgm:t>
        <a:bodyPr/>
        <a:lstStyle/>
        <a:p>
          <a:endParaRPr lang="en-US"/>
        </a:p>
      </dgm:t>
    </dgm:pt>
    <dgm:pt modelId="{BA9695D2-56B4-481B-9577-B57483E2F4E6}">
      <dgm:prSet phldrT="[Text]"/>
      <dgm:spPr/>
      <dgm:t>
        <a:bodyPr/>
        <a:lstStyle/>
        <a:p>
          <a:r>
            <a:rPr lang="en-US" b="1" i="1" dirty="0" smtClean="0"/>
            <a:t>We must conduct our business by following the highest ethical standards.</a:t>
          </a:r>
          <a:endParaRPr lang="en-US" dirty="0"/>
        </a:p>
      </dgm:t>
    </dgm:pt>
    <dgm:pt modelId="{DB008EFB-37BA-4E85-96E6-99B2DFCC765E}" type="parTrans" cxnId="{D4B18201-DA82-4C14-A835-E71791D20BA0}">
      <dgm:prSet/>
      <dgm:spPr/>
      <dgm:t>
        <a:bodyPr/>
        <a:lstStyle/>
        <a:p>
          <a:endParaRPr lang="en-US"/>
        </a:p>
      </dgm:t>
    </dgm:pt>
    <dgm:pt modelId="{A9EE8389-509D-49D4-88F4-32F25A047E1F}" type="sibTrans" cxnId="{D4B18201-DA82-4C14-A835-E71791D20BA0}">
      <dgm:prSet/>
      <dgm:spPr/>
      <dgm:t>
        <a:bodyPr/>
        <a:lstStyle/>
        <a:p>
          <a:endParaRPr lang="en-US"/>
        </a:p>
      </dgm:t>
    </dgm:pt>
    <dgm:pt modelId="{584A7F41-E241-4673-9140-07A292083889}">
      <dgm:prSet phldrT="[Text]"/>
      <dgm:spPr/>
      <dgm:t>
        <a:bodyPr/>
        <a:lstStyle/>
        <a:p>
          <a:r>
            <a:rPr lang="en-US" b="1" i="1" dirty="0" smtClean="0"/>
            <a:t>We must maintain appropriate levels of confidentiality for information and documents that are entrusted. </a:t>
          </a:r>
          <a:endParaRPr lang="en-US" b="1" i="1" dirty="0"/>
        </a:p>
      </dgm:t>
    </dgm:pt>
    <dgm:pt modelId="{E0534230-FFFA-416D-8FD2-74EDDBB84523}" type="parTrans" cxnId="{8CF2E5F4-4853-4B21-9CC9-1EA7F94D9F60}">
      <dgm:prSet/>
      <dgm:spPr/>
      <dgm:t>
        <a:bodyPr/>
        <a:lstStyle/>
        <a:p>
          <a:endParaRPr lang="en-US"/>
        </a:p>
      </dgm:t>
    </dgm:pt>
    <dgm:pt modelId="{9B916841-8648-46E0-946B-852535477C05}" type="sibTrans" cxnId="{8CF2E5F4-4853-4B21-9CC9-1EA7F94D9F60}">
      <dgm:prSet/>
      <dgm:spPr/>
      <dgm:t>
        <a:bodyPr/>
        <a:lstStyle/>
        <a:p>
          <a:endParaRPr lang="en-US"/>
        </a:p>
      </dgm:t>
    </dgm:pt>
    <dgm:pt modelId="{629BD8C3-D7C2-42F0-B62F-F9CA2338C3CE}">
      <dgm:prSet phldrT="[Text]"/>
      <dgm:spPr/>
      <dgm:t>
        <a:bodyPr/>
        <a:lstStyle/>
        <a:p>
          <a:r>
            <a:rPr lang="en-US" b="1" i="1" dirty="0" smtClean="0"/>
            <a:t>We must avoid any situation that reflects or could reflect a conflict of interest</a:t>
          </a:r>
          <a:r>
            <a:rPr lang="en-US" b="1" i="1" noProof="0" dirty="0" smtClean="0"/>
            <a:t>.</a:t>
          </a:r>
          <a:endParaRPr lang="en-US" b="1" i="1" noProof="0" dirty="0"/>
        </a:p>
      </dgm:t>
    </dgm:pt>
    <dgm:pt modelId="{B423E6DE-849A-4B94-B6B0-6C22E148785A}" type="parTrans" cxnId="{D58B53C1-A4F4-4C1E-A0C3-5E654C03C112}">
      <dgm:prSet/>
      <dgm:spPr/>
      <dgm:t>
        <a:bodyPr/>
        <a:lstStyle/>
        <a:p>
          <a:endParaRPr lang="en-US"/>
        </a:p>
      </dgm:t>
    </dgm:pt>
    <dgm:pt modelId="{D18DBBFE-D538-491A-8E66-8E3387D0F0C6}" type="sibTrans" cxnId="{D58B53C1-A4F4-4C1E-A0C3-5E654C03C112}">
      <dgm:prSet/>
      <dgm:spPr/>
      <dgm:t>
        <a:bodyPr/>
        <a:lstStyle/>
        <a:p>
          <a:endParaRPr lang="en-US"/>
        </a:p>
      </dgm:t>
    </dgm:pt>
    <dgm:pt modelId="{47781CA4-FB33-4C4F-8A36-7DDFC3D90335}">
      <dgm:prSet phldrT="[Text]"/>
      <dgm:spPr/>
      <dgm:t>
        <a:bodyPr/>
        <a:lstStyle/>
        <a:p>
          <a:r>
            <a:rPr lang="en-US" b="1" i="1" dirty="0" smtClean="0"/>
            <a:t>We must conduct our business with honesty and integrity.</a:t>
          </a:r>
          <a:endParaRPr lang="en-US" b="1" i="1" noProof="0" dirty="0"/>
        </a:p>
      </dgm:t>
    </dgm:pt>
    <dgm:pt modelId="{CE9EF8FB-7040-4CEB-B670-FDAB4023BFAC}" type="parTrans" cxnId="{BE9CE1AA-B208-480C-BAEB-667CD8D337B7}">
      <dgm:prSet/>
      <dgm:spPr/>
      <dgm:t>
        <a:bodyPr/>
        <a:lstStyle/>
        <a:p>
          <a:endParaRPr lang="en-US"/>
        </a:p>
      </dgm:t>
    </dgm:pt>
    <dgm:pt modelId="{E8490245-25BD-491A-A268-B6B6DD671FEE}" type="sibTrans" cxnId="{BE9CE1AA-B208-480C-BAEB-667CD8D337B7}">
      <dgm:prSet/>
      <dgm:spPr/>
      <dgm:t>
        <a:bodyPr/>
        <a:lstStyle/>
        <a:p>
          <a:endParaRPr lang="en-US"/>
        </a:p>
      </dgm:t>
    </dgm:pt>
    <dgm:pt modelId="{2C8D7C79-76EC-42B3-A0F0-9F91F0E68594}">
      <dgm:prSet phldrT="[Text]"/>
      <dgm:spPr/>
      <dgm:t>
        <a:bodyPr/>
        <a:lstStyle/>
        <a:p>
          <a:r>
            <a:rPr lang="en-US" b="1" i="1" dirty="0" smtClean="0"/>
            <a:t>We must only use assets solely for business purposes.</a:t>
          </a:r>
          <a:endParaRPr lang="en-US" noProof="0" dirty="0"/>
        </a:p>
      </dgm:t>
    </dgm:pt>
    <dgm:pt modelId="{90D1E94A-1677-4D52-9200-46C534DB181A}" type="parTrans" cxnId="{7A327BC8-94E1-42DB-9D70-1110B8E94C56}">
      <dgm:prSet/>
      <dgm:spPr/>
      <dgm:t>
        <a:bodyPr/>
        <a:lstStyle/>
        <a:p>
          <a:endParaRPr lang="en-US"/>
        </a:p>
      </dgm:t>
    </dgm:pt>
    <dgm:pt modelId="{20CB2538-ED89-47DF-81EA-EC415850C653}" type="sibTrans" cxnId="{7A327BC8-94E1-42DB-9D70-1110B8E94C56}">
      <dgm:prSet/>
      <dgm:spPr/>
      <dgm:t>
        <a:bodyPr/>
        <a:lstStyle/>
        <a:p>
          <a:endParaRPr lang="en-US"/>
        </a:p>
      </dgm:t>
    </dgm:pt>
    <dgm:pt modelId="{6E50B630-9048-427D-B4C0-D01A3A353995}" type="pres">
      <dgm:prSet presAssocID="{B6FC92B4-6F22-404D-BFBD-9D34BFEF4674}" presName="diagram" presStyleCnt="0">
        <dgm:presLayoutVars>
          <dgm:dir/>
          <dgm:resizeHandles val="exact"/>
        </dgm:presLayoutVars>
      </dgm:prSet>
      <dgm:spPr/>
      <dgm:t>
        <a:bodyPr/>
        <a:lstStyle/>
        <a:p>
          <a:endParaRPr lang="en-US"/>
        </a:p>
      </dgm:t>
    </dgm:pt>
    <dgm:pt modelId="{0E68D284-A9DF-4030-802C-DE59C0A8120B}" type="pres">
      <dgm:prSet presAssocID="{C1A6F81B-A0EB-409E-8915-30A6A29BCC3C}" presName="node" presStyleLbl="node1" presStyleIdx="0" presStyleCnt="6">
        <dgm:presLayoutVars>
          <dgm:bulletEnabled val="1"/>
        </dgm:presLayoutVars>
      </dgm:prSet>
      <dgm:spPr/>
      <dgm:t>
        <a:bodyPr/>
        <a:lstStyle/>
        <a:p>
          <a:endParaRPr lang="en-US"/>
        </a:p>
      </dgm:t>
    </dgm:pt>
    <dgm:pt modelId="{369F312A-E552-456D-AC66-04A09AFCF6D3}" type="pres">
      <dgm:prSet presAssocID="{EEC569CD-7B44-490B-A6A5-E4A46602A2D1}" presName="sibTrans" presStyleCnt="0"/>
      <dgm:spPr/>
    </dgm:pt>
    <dgm:pt modelId="{D7A71BB7-E611-4D54-A208-0585456333DD}" type="pres">
      <dgm:prSet presAssocID="{BA9695D2-56B4-481B-9577-B57483E2F4E6}" presName="node" presStyleLbl="node1" presStyleIdx="1" presStyleCnt="6">
        <dgm:presLayoutVars>
          <dgm:bulletEnabled val="1"/>
        </dgm:presLayoutVars>
      </dgm:prSet>
      <dgm:spPr/>
      <dgm:t>
        <a:bodyPr/>
        <a:lstStyle/>
        <a:p>
          <a:endParaRPr lang="en-US"/>
        </a:p>
      </dgm:t>
    </dgm:pt>
    <dgm:pt modelId="{24419858-E499-4CE5-9386-863D7171AD6D}" type="pres">
      <dgm:prSet presAssocID="{A9EE8389-509D-49D4-88F4-32F25A047E1F}" presName="sibTrans" presStyleCnt="0"/>
      <dgm:spPr/>
    </dgm:pt>
    <dgm:pt modelId="{91416EAD-706E-483A-879E-038B6BA49067}" type="pres">
      <dgm:prSet presAssocID="{584A7F41-E241-4673-9140-07A292083889}" presName="node" presStyleLbl="node1" presStyleIdx="2" presStyleCnt="6">
        <dgm:presLayoutVars>
          <dgm:bulletEnabled val="1"/>
        </dgm:presLayoutVars>
      </dgm:prSet>
      <dgm:spPr/>
      <dgm:t>
        <a:bodyPr/>
        <a:lstStyle/>
        <a:p>
          <a:endParaRPr lang="en-US"/>
        </a:p>
      </dgm:t>
    </dgm:pt>
    <dgm:pt modelId="{A2FE38CA-82F3-4C8A-AB46-6ADF877392C7}" type="pres">
      <dgm:prSet presAssocID="{9B916841-8648-46E0-946B-852535477C05}" presName="sibTrans" presStyleCnt="0"/>
      <dgm:spPr/>
    </dgm:pt>
    <dgm:pt modelId="{1D19FDD0-84BF-4C76-8B72-C7BF9C1415AD}" type="pres">
      <dgm:prSet presAssocID="{629BD8C3-D7C2-42F0-B62F-F9CA2338C3CE}" presName="node" presStyleLbl="node1" presStyleIdx="3" presStyleCnt="6">
        <dgm:presLayoutVars>
          <dgm:bulletEnabled val="1"/>
        </dgm:presLayoutVars>
      </dgm:prSet>
      <dgm:spPr/>
      <dgm:t>
        <a:bodyPr/>
        <a:lstStyle/>
        <a:p>
          <a:endParaRPr lang="en-US"/>
        </a:p>
      </dgm:t>
    </dgm:pt>
    <dgm:pt modelId="{2EE30C4B-00BF-43F9-A46D-6E48AB3B32B7}" type="pres">
      <dgm:prSet presAssocID="{D18DBBFE-D538-491A-8E66-8E3387D0F0C6}" presName="sibTrans" presStyleCnt="0"/>
      <dgm:spPr/>
    </dgm:pt>
    <dgm:pt modelId="{F2F5E1EE-C62B-4CEF-9005-AB0828D6BEBE}" type="pres">
      <dgm:prSet presAssocID="{47781CA4-FB33-4C4F-8A36-7DDFC3D90335}" presName="node" presStyleLbl="node1" presStyleIdx="4" presStyleCnt="6">
        <dgm:presLayoutVars>
          <dgm:bulletEnabled val="1"/>
        </dgm:presLayoutVars>
      </dgm:prSet>
      <dgm:spPr/>
      <dgm:t>
        <a:bodyPr/>
        <a:lstStyle/>
        <a:p>
          <a:endParaRPr lang="en-US"/>
        </a:p>
      </dgm:t>
    </dgm:pt>
    <dgm:pt modelId="{58E1666C-8F2B-493F-B790-DDA12A0674FF}" type="pres">
      <dgm:prSet presAssocID="{E8490245-25BD-491A-A268-B6B6DD671FEE}" presName="sibTrans" presStyleCnt="0"/>
      <dgm:spPr/>
    </dgm:pt>
    <dgm:pt modelId="{3FE0C4B2-B8A2-490E-9B4B-7E80E82F4DDB}" type="pres">
      <dgm:prSet presAssocID="{2C8D7C79-76EC-42B3-A0F0-9F91F0E68594}" presName="node" presStyleLbl="node1" presStyleIdx="5" presStyleCnt="6">
        <dgm:presLayoutVars>
          <dgm:bulletEnabled val="1"/>
        </dgm:presLayoutVars>
      </dgm:prSet>
      <dgm:spPr/>
      <dgm:t>
        <a:bodyPr/>
        <a:lstStyle/>
        <a:p>
          <a:endParaRPr lang="en-US"/>
        </a:p>
      </dgm:t>
    </dgm:pt>
  </dgm:ptLst>
  <dgm:cxnLst>
    <dgm:cxn modelId="{BE9CE1AA-B208-480C-BAEB-667CD8D337B7}" srcId="{B6FC92B4-6F22-404D-BFBD-9D34BFEF4674}" destId="{47781CA4-FB33-4C4F-8A36-7DDFC3D90335}" srcOrd="4" destOrd="0" parTransId="{CE9EF8FB-7040-4CEB-B670-FDAB4023BFAC}" sibTransId="{E8490245-25BD-491A-A268-B6B6DD671FEE}"/>
    <dgm:cxn modelId="{D58B53C1-A4F4-4C1E-A0C3-5E654C03C112}" srcId="{B6FC92B4-6F22-404D-BFBD-9D34BFEF4674}" destId="{629BD8C3-D7C2-42F0-B62F-F9CA2338C3CE}" srcOrd="3" destOrd="0" parTransId="{B423E6DE-849A-4B94-B6B0-6C22E148785A}" sibTransId="{D18DBBFE-D538-491A-8E66-8E3387D0F0C6}"/>
    <dgm:cxn modelId="{7A327BC8-94E1-42DB-9D70-1110B8E94C56}" srcId="{B6FC92B4-6F22-404D-BFBD-9D34BFEF4674}" destId="{2C8D7C79-76EC-42B3-A0F0-9F91F0E68594}" srcOrd="5" destOrd="0" parTransId="{90D1E94A-1677-4D52-9200-46C534DB181A}" sibTransId="{20CB2538-ED89-47DF-81EA-EC415850C653}"/>
    <dgm:cxn modelId="{3B791CF5-8789-48BE-92D3-C908872FC47B}" type="presOf" srcId="{47781CA4-FB33-4C4F-8A36-7DDFC3D90335}" destId="{F2F5E1EE-C62B-4CEF-9005-AB0828D6BEBE}" srcOrd="0" destOrd="0" presId="urn:microsoft.com/office/officeart/2005/8/layout/default"/>
    <dgm:cxn modelId="{6FE3226B-D366-41B9-AEAC-115AAB23EE68}" type="presOf" srcId="{584A7F41-E241-4673-9140-07A292083889}" destId="{91416EAD-706E-483A-879E-038B6BA49067}" srcOrd="0" destOrd="0" presId="urn:microsoft.com/office/officeart/2005/8/layout/default"/>
    <dgm:cxn modelId="{D4B18201-DA82-4C14-A835-E71791D20BA0}" srcId="{B6FC92B4-6F22-404D-BFBD-9D34BFEF4674}" destId="{BA9695D2-56B4-481B-9577-B57483E2F4E6}" srcOrd="1" destOrd="0" parTransId="{DB008EFB-37BA-4E85-96E6-99B2DFCC765E}" sibTransId="{A9EE8389-509D-49D4-88F4-32F25A047E1F}"/>
    <dgm:cxn modelId="{7D6753BF-1FCE-4C8B-95AF-8F33DD258111}" type="presOf" srcId="{BA9695D2-56B4-481B-9577-B57483E2F4E6}" destId="{D7A71BB7-E611-4D54-A208-0585456333DD}" srcOrd="0" destOrd="0" presId="urn:microsoft.com/office/officeart/2005/8/layout/default"/>
    <dgm:cxn modelId="{25BF67A5-A5BE-4219-9D08-F86112588A85}" type="presOf" srcId="{2C8D7C79-76EC-42B3-A0F0-9F91F0E68594}" destId="{3FE0C4B2-B8A2-490E-9B4B-7E80E82F4DDB}" srcOrd="0" destOrd="0" presId="urn:microsoft.com/office/officeart/2005/8/layout/default"/>
    <dgm:cxn modelId="{8B04A377-44ED-492D-A9B1-C0358277D0BD}" type="presOf" srcId="{629BD8C3-D7C2-42F0-B62F-F9CA2338C3CE}" destId="{1D19FDD0-84BF-4C76-8B72-C7BF9C1415AD}" srcOrd="0" destOrd="0" presId="urn:microsoft.com/office/officeart/2005/8/layout/default"/>
    <dgm:cxn modelId="{FD637C19-E31C-4339-A670-1557065FFEC5}" type="presOf" srcId="{C1A6F81B-A0EB-409E-8915-30A6A29BCC3C}" destId="{0E68D284-A9DF-4030-802C-DE59C0A8120B}" srcOrd="0" destOrd="0" presId="urn:microsoft.com/office/officeart/2005/8/layout/default"/>
    <dgm:cxn modelId="{4C514716-0FC0-4353-9F3E-6197660B5DCF}" srcId="{B6FC92B4-6F22-404D-BFBD-9D34BFEF4674}" destId="{C1A6F81B-A0EB-409E-8915-30A6A29BCC3C}" srcOrd="0" destOrd="0" parTransId="{0896D80E-6810-4C7D-A3A6-139DF801B03F}" sibTransId="{EEC569CD-7B44-490B-A6A5-E4A46602A2D1}"/>
    <dgm:cxn modelId="{93ACB79F-89C2-421E-B9BD-691EE481701B}" type="presOf" srcId="{B6FC92B4-6F22-404D-BFBD-9D34BFEF4674}" destId="{6E50B630-9048-427D-B4C0-D01A3A353995}" srcOrd="0" destOrd="0" presId="urn:microsoft.com/office/officeart/2005/8/layout/default"/>
    <dgm:cxn modelId="{8CF2E5F4-4853-4B21-9CC9-1EA7F94D9F60}" srcId="{B6FC92B4-6F22-404D-BFBD-9D34BFEF4674}" destId="{584A7F41-E241-4673-9140-07A292083889}" srcOrd="2" destOrd="0" parTransId="{E0534230-FFFA-416D-8FD2-74EDDBB84523}" sibTransId="{9B916841-8648-46E0-946B-852535477C05}"/>
    <dgm:cxn modelId="{8CD541CA-839B-47D4-ABD1-C08DE037C7FF}" type="presParOf" srcId="{6E50B630-9048-427D-B4C0-D01A3A353995}" destId="{0E68D284-A9DF-4030-802C-DE59C0A8120B}" srcOrd="0" destOrd="0" presId="urn:microsoft.com/office/officeart/2005/8/layout/default"/>
    <dgm:cxn modelId="{98F26962-3E83-4607-BDA2-67E9C6A44B56}" type="presParOf" srcId="{6E50B630-9048-427D-B4C0-D01A3A353995}" destId="{369F312A-E552-456D-AC66-04A09AFCF6D3}" srcOrd="1" destOrd="0" presId="urn:microsoft.com/office/officeart/2005/8/layout/default"/>
    <dgm:cxn modelId="{D7823A6A-484E-4948-AABD-4DA4DFF9BF00}" type="presParOf" srcId="{6E50B630-9048-427D-B4C0-D01A3A353995}" destId="{D7A71BB7-E611-4D54-A208-0585456333DD}" srcOrd="2" destOrd="0" presId="urn:microsoft.com/office/officeart/2005/8/layout/default"/>
    <dgm:cxn modelId="{120F3B44-A1E6-42BA-9C85-5083EDF30392}" type="presParOf" srcId="{6E50B630-9048-427D-B4C0-D01A3A353995}" destId="{24419858-E499-4CE5-9386-863D7171AD6D}" srcOrd="3" destOrd="0" presId="urn:microsoft.com/office/officeart/2005/8/layout/default"/>
    <dgm:cxn modelId="{EF8C8E0C-BE53-4A0D-BF59-C20ABF255A6A}" type="presParOf" srcId="{6E50B630-9048-427D-B4C0-D01A3A353995}" destId="{91416EAD-706E-483A-879E-038B6BA49067}" srcOrd="4" destOrd="0" presId="urn:microsoft.com/office/officeart/2005/8/layout/default"/>
    <dgm:cxn modelId="{BA96471E-2D7C-47E5-BEE4-756677783640}" type="presParOf" srcId="{6E50B630-9048-427D-B4C0-D01A3A353995}" destId="{A2FE38CA-82F3-4C8A-AB46-6ADF877392C7}" srcOrd="5" destOrd="0" presId="urn:microsoft.com/office/officeart/2005/8/layout/default"/>
    <dgm:cxn modelId="{76BFF340-0869-465E-A503-5BCFD5FCAAF5}" type="presParOf" srcId="{6E50B630-9048-427D-B4C0-D01A3A353995}" destId="{1D19FDD0-84BF-4C76-8B72-C7BF9C1415AD}" srcOrd="6" destOrd="0" presId="urn:microsoft.com/office/officeart/2005/8/layout/default"/>
    <dgm:cxn modelId="{F8452012-F5A0-4419-AE47-4CA51ED8B4BC}" type="presParOf" srcId="{6E50B630-9048-427D-B4C0-D01A3A353995}" destId="{2EE30C4B-00BF-43F9-A46D-6E48AB3B32B7}" srcOrd="7" destOrd="0" presId="urn:microsoft.com/office/officeart/2005/8/layout/default"/>
    <dgm:cxn modelId="{2047077B-242E-4056-951B-A51A3B107E40}" type="presParOf" srcId="{6E50B630-9048-427D-B4C0-D01A3A353995}" destId="{F2F5E1EE-C62B-4CEF-9005-AB0828D6BEBE}" srcOrd="8" destOrd="0" presId="urn:microsoft.com/office/officeart/2005/8/layout/default"/>
    <dgm:cxn modelId="{9968CC6D-B997-4B35-86CD-D01CDA4A8D9C}" type="presParOf" srcId="{6E50B630-9048-427D-B4C0-D01A3A353995}" destId="{58E1666C-8F2B-493F-B790-DDA12A0674FF}" srcOrd="9" destOrd="0" presId="urn:microsoft.com/office/officeart/2005/8/layout/default"/>
    <dgm:cxn modelId="{1A0BE134-2EFC-4C69-9321-A77F80BBF3E9}" type="presParOf" srcId="{6E50B630-9048-427D-B4C0-D01A3A353995}" destId="{3FE0C4B2-B8A2-490E-9B4B-7E80E82F4DDB}"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F0D4FD1-3B6F-4455-BB94-8C1B70AF4464}" type="doc">
      <dgm:prSet loTypeId="urn:microsoft.com/office/officeart/2005/8/layout/hList3" loCatId="list" qsTypeId="urn:microsoft.com/office/officeart/2005/8/quickstyle/3d6" qsCatId="3D" csTypeId="urn:microsoft.com/office/officeart/2005/8/colors/accent1_2" csCatId="accent1" phldr="1"/>
      <dgm:spPr/>
      <dgm:t>
        <a:bodyPr/>
        <a:lstStyle/>
        <a:p>
          <a:endParaRPr lang="en-US"/>
        </a:p>
      </dgm:t>
    </dgm:pt>
    <dgm:pt modelId="{E3B1B283-E767-4840-820D-53661148B6D5}">
      <dgm:prSet phldrT="[Text]" custT="1"/>
      <dgm:spPr/>
      <dgm:t>
        <a:bodyPr/>
        <a:lstStyle/>
        <a:p>
          <a:r>
            <a:rPr lang="en-US" sz="4000" b="1" noProof="0" dirty="0" smtClean="0"/>
            <a:t>Functions of the Compliance Committee</a:t>
          </a:r>
          <a:endParaRPr lang="en-US" sz="4000" b="1" noProof="0" dirty="0"/>
        </a:p>
      </dgm:t>
    </dgm:pt>
    <dgm:pt modelId="{26E7E1A9-D292-4728-8AF0-3FACD6DDA28E}" type="parTrans" cxnId="{47BF8CCF-8218-49E6-95B8-40A51538957C}">
      <dgm:prSet/>
      <dgm:spPr/>
      <dgm:t>
        <a:bodyPr/>
        <a:lstStyle/>
        <a:p>
          <a:endParaRPr lang="en-US"/>
        </a:p>
      </dgm:t>
    </dgm:pt>
    <dgm:pt modelId="{3F471C87-0290-48C3-B9E5-A2EF01048A5A}" type="sibTrans" cxnId="{47BF8CCF-8218-49E6-95B8-40A51538957C}">
      <dgm:prSet/>
      <dgm:spPr/>
      <dgm:t>
        <a:bodyPr/>
        <a:lstStyle/>
        <a:p>
          <a:endParaRPr lang="en-US"/>
        </a:p>
      </dgm:t>
    </dgm:pt>
    <dgm:pt modelId="{CE6B5FE5-7DDD-41F2-BBF0-25C9BAF4034E}">
      <dgm:prSet phldrT="[Text]"/>
      <dgm:spPr/>
      <dgm:t>
        <a:bodyPr/>
        <a:lstStyle/>
        <a:p>
          <a:r>
            <a:rPr lang="en-US" noProof="0" dirty="0" smtClean="0"/>
            <a:t>Review and supervise the organization’s Compliance Plan and the compliance for this plan</a:t>
          </a:r>
          <a:endParaRPr lang="en-US" noProof="0" dirty="0"/>
        </a:p>
      </dgm:t>
    </dgm:pt>
    <dgm:pt modelId="{1CC07060-E83F-4906-BAEB-4F60B4B68B91}" type="parTrans" cxnId="{8D21EB62-E614-499A-AB58-B85357933F41}">
      <dgm:prSet/>
      <dgm:spPr/>
      <dgm:t>
        <a:bodyPr/>
        <a:lstStyle/>
        <a:p>
          <a:endParaRPr lang="en-US"/>
        </a:p>
      </dgm:t>
    </dgm:pt>
    <dgm:pt modelId="{2A6D93AB-5FF4-4B2B-BB68-2FACC25C701F}" type="sibTrans" cxnId="{8D21EB62-E614-499A-AB58-B85357933F41}">
      <dgm:prSet/>
      <dgm:spPr/>
      <dgm:t>
        <a:bodyPr/>
        <a:lstStyle/>
        <a:p>
          <a:endParaRPr lang="en-US"/>
        </a:p>
      </dgm:t>
    </dgm:pt>
    <dgm:pt modelId="{BF61DB7E-626F-4A1C-B37F-3A00C880858A}">
      <dgm:prSet phldrT="[Text]"/>
      <dgm:spPr/>
      <dgm:t>
        <a:bodyPr/>
        <a:lstStyle/>
        <a:p>
          <a:r>
            <a:rPr lang="en-US" noProof="0" dirty="0" smtClean="0"/>
            <a:t>Supervise the results of the organization’s internal audits and the ones done by state and federal agencies</a:t>
          </a:r>
          <a:endParaRPr lang="en-US" noProof="0" dirty="0"/>
        </a:p>
      </dgm:t>
    </dgm:pt>
    <dgm:pt modelId="{7AC58DB8-378D-4C4D-B641-F1D53BD82EE9}" type="parTrans" cxnId="{88B37FD8-0F54-40C4-B663-1D0B92F294E3}">
      <dgm:prSet/>
      <dgm:spPr/>
      <dgm:t>
        <a:bodyPr/>
        <a:lstStyle/>
        <a:p>
          <a:endParaRPr lang="en-US"/>
        </a:p>
      </dgm:t>
    </dgm:pt>
    <dgm:pt modelId="{F9E6F312-AC64-40AA-8716-D9EA2449D141}" type="sibTrans" cxnId="{88B37FD8-0F54-40C4-B663-1D0B92F294E3}">
      <dgm:prSet/>
      <dgm:spPr/>
      <dgm:t>
        <a:bodyPr/>
        <a:lstStyle/>
        <a:p>
          <a:endParaRPr lang="en-US"/>
        </a:p>
      </dgm:t>
    </dgm:pt>
    <dgm:pt modelId="{1CCB29A9-6CFB-4421-8F6A-95FA5BB98165}">
      <dgm:prSet phldrT="[Text]"/>
      <dgm:spPr/>
      <dgm:t>
        <a:bodyPr/>
        <a:lstStyle/>
        <a:p>
          <a:r>
            <a:rPr lang="en-US" noProof="0" dirty="0" smtClean="0"/>
            <a:t>Supervise the organization’s compliance with the state and federal regulatory requirements</a:t>
          </a:r>
          <a:endParaRPr lang="en-US" noProof="0" dirty="0"/>
        </a:p>
      </dgm:t>
    </dgm:pt>
    <dgm:pt modelId="{D8EBEA16-FDF6-43B8-A927-E3D6B9C0691A}" type="sibTrans" cxnId="{59EF1D44-E7DC-4336-972D-0174D537BB1D}">
      <dgm:prSet/>
      <dgm:spPr/>
      <dgm:t>
        <a:bodyPr/>
        <a:lstStyle/>
        <a:p>
          <a:endParaRPr lang="en-US"/>
        </a:p>
      </dgm:t>
    </dgm:pt>
    <dgm:pt modelId="{165D72CB-B3FB-4A3C-B5FF-647E7F68421A}" type="parTrans" cxnId="{59EF1D44-E7DC-4336-972D-0174D537BB1D}">
      <dgm:prSet/>
      <dgm:spPr/>
      <dgm:t>
        <a:bodyPr/>
        <a:lstStyle/>
        <a:p>
          <a:endParaRPr lang="en-US"/>
        </a:p>
      </dgm:t>
    </dgm:pt>
    <dgm:pt modelId="{D0F964E2-636A-42ED-9AEE-47F01CDD074D}" type="pres">
      <dgm:prSet presAssocID="{9F0D4FD1-3B6F-4455-BB94-8C1B70AF4464}" presName="composite" presStyleCnt="0">
        <dgm:presLayoutVars>
          <dgm:chMax val="1"/>
          <dgm:dir/>
          <dgm:resizeHandles val="exact"/>
        </dgm:presLayoutVars>
      </dgm:prSet>
      <dgm:spPr/>
      <dgm:t>
        <a:bodyPr/>
        <a:lstStyle/>
        <a:p>
          <a:endParaRPr lang="en-US"/>
        </a:p>
      </dgm:t>
    </dgm:pt>
    <dgm:pt modelId="{09539E36-58B5-47EF-B38E-493E77091886}" type="pres">
      <dgm:prSet presAssocID="{E3B1B283-E767-4840-820D-53661148B6D5}" presName="roof" presStyleLbl="dkBgShp" presStyleIdx="0" presStyleCnt="2"/>
      <dgm:spPr/>
      <dgm:t>
        <a:bodyPr/>
        <a:lstStyle/>
        <a:p>
          <a:endParaRPr lang="en-US"/>
        </a:p>
      </dgm:t>
    </dgm:pt>
    <dgm:pt modelId="{C1980E51-68C2-4FAF-9D75-C0A8F73EEB0D}" type="pres">
      <dgm:prSet presAssocID="{E3B1B283-E767-4840-820D-53661148B6D5}" presName="pillars" presStyleCnt="0"/>
      <dgm:spPr/>
    </dgm:pt>
    <dgm:pt modelId="{6F10A535-97DC-4252-B395-A521297AA050}" type="pres">
      <dgm:prSet presAssocID="{E3B1B283-E767-4840-820D-53661148B6D5}" presName="pillar1" presStyleLbl="node1" presStyleIdx="0" presStyleCnt="3">
        <dgm:presLayoutVars>
          <dgm:bulletEnabled val="1"/>
        </dgm:presLayoutVars>
      </dgm:prSet>
      <dgm:spPr/>
      <dgm:t>
        <a:bodyPr/>
        <a:lstStyle/>
        <a:p>
          <a:endParaRPr lang="en-US"/>
        </a:p>
      </dgm:t>
    </dgm:pt>
    <dgm:pt modelId="{9368ED82-E493-43C9-A003-FAD3ADFD33FB}" type="pres">
      <dgm:prSet presAssocID="{1CCB29A9-6CFB-4421-8F6A-95FA5BB98165}" presName="pillarX" presStyleLbl="node1" presStyleIdx="1" presStyleCnt="3">
        <dgm:presLayoutVars>
          <dgm:bulletEnabled val="1"/>
        </dgm:presLayoutVars>
      </dgm:prSet>
      <dgm:spPr/>
      <dgm:t>
        <a:bodyPr/>
        <a:lstStyle/>
        <a:p>
          <a:endParaRPr lang="en-US"/>
        </a:p>
      </dgm:t>
    </dgm:pt>
    <dgm:pt modelId="{983D3FEE-04B6-4A4A-B086-50928BE575B6}" type="pres">
      <dgm:prSet presAssocID="{BF61DB7E-626F-4A1C-B37F-3A00C880858A}" presName="pillarX" presStyleLbl="node1" presStyleIdx="2" presStyleCnt="3">
        <dgm:presLayoutVars>
          <dgm:bulletEnabled val="1"/>
        </dgm:presLayoutVars>
      </dgm:prSet>
      <dgm:spPr/>
      <dgm:t>
        <a:bodyPr/>
        <a:lstStyle/>
        <a:p>
          <a:endParaRPr lang="en-US"/>
        </a:p>
      </dgm:t>
    </dgm:pt>
    <dgm:pt modelId="{D7BDFDF2-C420-40C3-ADC2-E88770BD9F86}" type="pres">
      <dgm:prSet presAssocID="{E3B1B283-E767-4840-820D-53661148B6D5}" presName="base" presStyleLbl="dkBgShp" presStyleIdx="1" presStyleCnt="2"/>
      <dgm:spPr/>
    </dgm:pt>
  </dgm:ptLst>
  <dgm:cxnLst>
    <dgm:cxn modelId="{858D4ABC-F1C2-4DC9-862D-6E19D0AA6013}" type="presOf" srcId="{CE6B5FE5-7DDD-41F2-BBF0-25C9BAF4034E}" destId="{6F10A535-97DC-4252-B395-A521297AA050}" srcOrd="0" destOrd="0" presId="urn:microsoft.com/office/officeart/2005/8/layout/hList3"/>
    <dgm:cxn modelId="{914B5642-7DE8-4C64-9085-E81CA7136154}" type="presOf" srcId="{E3B1B283-E767-4840-820D-53661148B6D5}" destId="{09539E36-58B5-47EF-B38E-493E77091886}" srcOrd="0" destOrd="0" presId="urn:microsoft.com/office/officeart/2005/8/layout/hList3"/>
    <dgm:cxn modelId="{3C854CD7-3B60-4C65-A9C1-AC2243614820}" type="presOf" srcId="{9F0D4FD1-3B6F-4455-BB94-8C1B70AF4464}" destId="{D0F964E2-636A-42ED-9AEE-47F01CDD074D}" srcOrd="0" destOrd="0" presId="urn:microsoft.com/office/officeart/2005/8/layout/hList3"/>
    <dgm:cxn modelId="{8D21EB62-E614-499A-AB58-B85357933F41}" srcId="{E3B1B283-E767-4840-820D-53661148B6D5}" destId="{CE6B5FE5-7DDD-41F2-BBF0-25C9BAF4034E}" srcOrd="0" destOrd="0" parTransId="{1CC07060-E83F-4906-BAEB-4F60B4B68B91}" sibTransId="{2A6D93AB-5FF4-4B2B-BB68-2FACC25C701F}"/>
    <dgm:cxn modelId="{9945452A-1335-4ECE-A108-7F5EFBDF0E3A}" type="presOf" srcId="{BF61DB7E-626F-4A1C-B37F-3A00C880858A}" destId="{983D3FEE-04B6-4A4A-B086-50928BE575B6}" srcOrd="0" destOrd="0" presId="urn:microsoft.com/office/officeart/2005/8/layout/hList3"/>
    <dgm:cxn modelId="{47BF8CCF-8218-49E6-95B8-40A51538957C}" srcId="{9F0D4FD1-3B6F-4455-BB94-8C1B70AF4464}" destId="{E3B1B283-E767-4840-820D-53661148B6D5}" srcOrd="0" destOrd="0" parTransId="{26E7E1A9-D292-4728-8AF0-3FACD6DDA28E}" sibTransId="{3F471C87-0290-48C3-B9E5-A2EF01048A5A}"/>
    <dgm:cxn modelId="{88B37FD8-0F54-40C4-B663-1D0B92F294E3}" srcId="{E3B1B283-E767-4840-820D-53661148B6D5}" destId="{BF61DB7E-626F-4A1C-B37F-3A00C880858A}" srcOrd="2" destOrd="0" parTransId="{7AC58DB8-378D-4C4D-B641-F1D53BD82EE9}" sibTransId="{F9E6F312-AC64-40AA-8716-D9EA2449D141}"/>
    <dgm:cxn modelId="{E38B3E90-FC0F-4C04-A055-B1B8DCEAC2FC}" type="presOf" srcId="{1CCB29A9-6CFB-4421-8F6A-95FA5BB98165}" destId="{9368ED82-E493-43C9-A003-FAD3ADFD33FB}" srcOrd="0" destOrd="0" presId="urn:microsoft.com/office/officeart/2005/8/layout/hList3"/>
    <dgm:cxn modelId="{59EF1D44-E7DC-4336-972D-0174D537BB1D}" srcId="{E3B1B283-E767-4840-820D-53661148B6D5}" destId="{1CCB29A9-6CFB-4421-8F6A-95FA5BB98165}" srcOrd="1" destOrd="0" parTransId="{165D72CB-B3FB-4A3C-B5FF-647E7F68421A}" sibTransId="{D8EBEA16-FDF6-43B8-A927-E3D6B9C0691A}"/>
    <dgm:cxn modelId="{2F2CB28A-2217-4149-A487-ABE7892B7BD3}" type="presParOf" srcId="{D0F964E2-636A-42ED-9AEE-47F01CDD074D}" destId="{09539E36-58B5-47EF-B38E-493E77091886}" srcOrd="0" destOrd="0" presId="urn:microsoft.com/office/officeart/2005/8/layout/hList3"/>
    <dgm:cxn modelId="{666DFD81-6FFD-4D1A-9008-B91F72FA9A04}" type="presParOf" srcId="{D0F964E2-636A-42ED-9AEE-47F01CDD074D}" destId="{C1980E51-68C2-4FAF-9D75-C0A8F73EEB0D}" srcOrd="1" destOrd="0" presId="urn:microsoft.com/office/officeart/2005/8/layout/hList3"/>
    <dgm:cxn modelId="{13D6CFF6-0585-4CDD-9BBB-C6826E7079C2}" type="presParOf" srcId="{C1980E51-68C2-4FAF-9D75-C0A8F73EEB0D}" destId="{6F10A535-97DC-4252-B395-A521297AA050}" srcOrd="0" destOrd="0" presId="urn:microsoft.com/office/officeart/2005/8/layout/hList3"/>
    <dgm:cxn modelId="{652E848D-11DC-4A79-8718-B17E7611F1EB}" type="presParOf" srcId="{C1980E51-68C2-4FAF-9D75-C0A8F73EEB0D}" destId="{9368ED82-E493-43C9-A003-FAD3ADFD33FB}" srcOrd="1" destOrd="0" presId="urn:microsoft.com/office/officeart/2005/8/layout/hList3"/>
    <dgm:cxn modelId="{36A57F7D-92E4-4AEE-B1AC-EB26C2FA1119}" type="presParOf" srcId="{C1980E51-68C2-4FAF-9D75-C0A8F73EEB0D}" destId="{983D3FEE-04B6-4A4A-B086-50928BE575B6}" srcOrd="2" destOrd="0" presId="urn:microsoft.com/office/officeart/2005/8/layout/hList3"/>
    <dgm:cxn modelId="{06A871B4-7BA5-4A48-9363-B067E3542AA2}" type="presParOf" srcId="{D0F964E2-636A-42ED-9AEE-47F01CDD074D}" destId="{D7BDFDF2-C420-40C3-ADC2-E88770BD9F8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1C3BAA4-C00A-46D2-BDA8-EA3307CE9E94}" type="doc">
      <dgm:prSet loTypeId="urn:microsoft.com/office/officeart/2008/layout/PictureAccentList" loCatId="list" qsTypeId="urn:microsoft.com/office/officeart/2005/8/quickstyle/simple1" qsCatId="simple" csTypeId="urn:microsoft.com/office/officeart/2005/8/colors/accent1_2" csCatId="accent1" phldr="1"/>
      <dgm:spPr/>
      <dgm:t>
        <a:bodyPr/>
        <a:lstStyle/>
        <a:p>
          <a:endParaRPr lang="en-US"/>
        </a:p>
      </dgm:t>
    </dgm:pt>
    <dgm:pt modelId="{715CF571-8E8B-4D2D-A2F7-E3C46DE1FA13}">
      <dgm:prSet phldrT="[Text]" custT="1">
        <dgm:style>
          <a:lnRef idx="0">
            <a:schemeClr val="accent1"/>
          </a:lnRef>
          <a:fillRef idx="3">
            <a:schemeClr val="accent1"/>
          </a:fillRef>
          <a:effectRef idx="3">
            <a:schemeClr val="accent1"/>
          </a:effectRef>
          <a:fontRef idx="minor">
            <a:schemeClr val="lt1"/>
          </a:fontRef>
        </dgm:style>
      </dgm:prSet>
      <dgm:spPr/>
      <dgm:t>
        <a:bodyPr/>
        <a:lstStyle/>
        <a:p>
          <a:pPr algn="l"/>
          <a:r>
            <a:rPr lang="en-US" sz="3600" noProof="0" dirty="0" smtClean="0"/>
            <a:t>Compliance Officer</a:t>
          </a:r>
          <a:endParaRPr lang="en-US" sz="3600" noProof="0" dirty="0"/>
        </a:p>
      </dgm:t>
    </dgm:pt>
    <dgm:pt modelId="{24E69162-9E2C-494D-9E58-618F327019AF}" type="parTrans" cxnId="{956BCAB2-6B0B-43D1-85C5-22274C4D1C89}">
      <dgm:prSet/>
      <dgm:spPr/>
      <dgm:t>
        <a:bodyPr/>
        <a:lstStyle/>
        <a:p>
          <a:endParaRPr lang="en-US"/>
        </a:p>
      </dgm:t>
    </dgm:pt>
    <dgm:pt modelId="{222A506D-9B02-4C07-9E7F-2D254FC8DB43}" type="sibTrans" cxnId="{956BCAB2-6B0B-43D1-85C5-22274C4D1C89}">
      <dgm:prSet/>
      <dgm:spPr/>
      <dgm:t>
        <a:bodyPr/>
        <a:lstStyle/>
        <a:p>
          <a:endParaRPr lang="en-US"/>
        </a:p>
      </dgm:t>
    </dgm:pt>
    <dgm:pt modelId="{2E2D7BF7-C95B-4463-9980-562739EC0052}">
      <dgm:prSet phldrT="[Text]" custT="1">
        <dgm:style>
          <a:lnRef idx="0">
            <a:schemeClr val="accent5"/>
          </a:lnRef>
          <a:fillRef idx="3">
            <a:schemeClr val="accent5"/>
          </a:fillRef>
          <a:effectRef idx="3">
            <a:schemeClr val="accent5"/>
          </a:effectRef>
          <a:fontRef idx="minor">
            <a:schemeClr val="lt1"/>
          </a:fontRef>
        </dgm:style>
      </dgm:prSet>
      <dgm:spPr/>
      <dgm:t>
        <a:bodyPr/>
        <a:lstStyle/>
        <a:p>
          <a:pPr algn="l"/>
          <a:r>
            <a:rPr lang="en-US" sz="1600" noProof="0" dirty="0" smtClean="0"/>
            <a:t>Is the person assigned to strengthen the Compliance Program</a:t>
          </a:r>
          <a:endParaRPr lang="en-US" sz="1600" noProof="0" dirty="0"/>
        </a:p>
      </dgm:t>
    </dgm:pt>
    <dgm:pt modelId="{3A995947-9BC7-41F5-B8C4-7D09B3EC0F84}" type="parTrans" cxnId="{32175215-78C9-4FC5-89D2-454A9C0F1DAA}">
      <dgm:prSet/>
      <dgm:spPr/>
      <dgm:t>
        <a:bodyPr/>
        <a:lstStyle/>
        <a:p>
          <a:endParaRPr lang="en-US"/>
        </a:p>
      </dgm:t>
    </dgm:pt>
    <dgm:pt modelId="{5ED230B0-D18D-41BE-A2A5-9CBDF15B70E4}" type="sibTrans" cxnId="{32175215-78C9-4FC5-89D2-454A9C0F1DAA}">
      <dgm:prSet/>
      <dgm:spPr/>
      <dgm:t>
        <a:bodyPr/>
        <a:lstStyle/>
        <a:p>
          <a:endParaRPr lang="en-US"/>
        </a:p>
      </dgm:t>
    </dgm:pt>
    <dgm:pt modelId="{020820AD-518C-4FAB-9768-C19F5836802D}">
      <dgm:prSet phldrT="[Text]" custT="1"/>
      <dgm:spPr/>
      <dgm:t>
        <a:bodyPr/>
        <a:lstStyle/>
        <a:p>
          <a:pPr algn="l"/>
          <a:r>
            <a:rPr lang="en-US" sz="1600" noProof="0" dirty="0" smtClean="0"/>
            <a:t>Informs any problems to the Compliance Committee</a:t>
          </a:r>
          <a:endParaRPr lang="en-US" sz="1600" noProof="0" dirty="0"/>
        </a:p>
      </dgm:t>
    </dgm:pt>
    <dgm:pt modelId="{5715414B-9745-4C87-BAAF-B11CA6816466}" type="parTrans" cxnId="{2A54278D-C368-47EA-93E6-63001B3E47B7}">
      <dgm:prSet/>
      <dgm:spPr/>
      <dgm:t>
        <a:bodyPr/>
        <a:lstStyle/>
        <a:p>
          <a:endParaRPr lang="en-US"/>
        </a:p>
      </dgm:t>
    </dgm:pt>
    <dgm:pt modelId="{ACD7DE1D-21AA-40E3-8F77-EED242E2B779}" type="sibTrans" cxnId="{2A54278D-C368-47EA-93E6-63001B3E47B7}">
      <dgm:prSet/>
      <dgm:spPr/>
      <dgm:t>
        <a:bodyPr/>
        <a:lstStyle/>
        <a:p>
          <a:endParaRPr lang="en-US"/>
        </a:p>
      </dgm:t>
    </dgm:pt>
    <dgm:pt modelId="{4E037EE9-C6A9-4F68-B86C-429B925756FF}">
      <dgm:prSet custT="1">
        <dgm:style>
          <a:lnRef idx="0">
            <a:schemeClr val="accent5"/>
          </a:lnRef>
          <a:fillRef idx="3">
            <a:schemeClr val="accent5"/>
          </a:fillRef>
          <a:effectRef idx="3">
            <a:schemeClr val="accent5"/>
          </a:effectRef>
          <a:fontRef idx="minor">
            <a:schemeClr val="lt1"/>
          </a:fontRef>
        </dgm:style>
      </dgm:prSet>
      <dgm:spPr/>
      <dgm:t>
        <a:bodyPr/>
        <a:lstStyle/>
        <a:p>
          <a:pPr algn="l"/>
          <a:r>
            <a:rPr lang="en-US" sz="1600" noProof="0" dirty="0" smtClean="0"/>
            <a:t>Has direct access to the Board of Directors</a:t>
          </a:r>
          <a:endParaRPr lang="en-US" sz="1600" noProof="0" dirty="0" smtClean="0"/>
        </a:p>
      </dgm:t>
    </dgm:pt>
    <dgm:pt modelId="{A6A5D7FC-410C-441F-A183-03662DBC028D}" type="parTrans" cxnId="{27364B79-7A19-40EB-B0B6-1F3FAEA759EA}">
      <dgm:prSet/>
      <dgm:spPr/>
      <dgm:t>
        <a:bodyPr/>
        <a:lstStyle/>
        <a:p>
          <a:endParaRPr lang="en-US"/>
        </a:p>
      </dgm:t>
    </dgm:pt>
    <dgm:pt modelId="{A834A236-AB97-42C0-AC70-90B3E60422C3}" type="sibTrans" cxnId="{27364B79-7A19-40EB-B0B6-1F3FAEA759EA}">
      <dgm:prSet/>
      <dgm:spPr/>
      <dgm:t>
        <a:bodyPr/>
        <a:lstStyle/>
        <a:p>
          <a:endParaRPr lang="en-US"/>
        </a:p>
      </dgm:t>
    </dgm:pt>
    <dgm:pt modelId="{2C7D727F-6B72-41CF-A5A9-9CD07ED08DFC}">
      <dgm:prSet custT="1"/>
      <dgm:spPr/>
      <dgm:t>
        <a:bodyPr/>
        <a:lstStyle/>
        <a:p>
          <a:pPr algn="l"/>
          <a:r>
            <a:rPr lang="en-US" sz="1600" noProof="0" dirty="0" smtClean="0"/>
            <a:t>Is the liaison with the regulatory agencies</a:t>
          </a:r>
          <a:endParaRPr lang="en-US" sz="1600" noProof="0" dirty="0" smtClean="0"/>
        </a:p>
      </dgm:t>
    </dgm:pt>
    <dgm:pt modelId="{3C48E05E-74A5-4020-B5A5-8CE0BA5BDC1E}" type="parTrans" cxnId="{11AC301E-D9D9-4071-BDFB-4DA56A3740FC}">
      <dgm:prSet/>
      <dgm:spPr/>
      <dgm:t>
        <a:bodyPr/>
        <a:lstStyle/>
        <a:p>
          <a:endParaRPr lang="en-US"/>
        </a:p>
      </dgm:t>
    </dgm:pt>
    <dgm:pt modelId="{C22F2B32-1315-4D99-B4EE-40F7052A11C3}" type="sibTrans" cxnId="{11AC301E-D9D9-4071-BDFB-4DA56A3740FC}">
      <dgm:prSet/>
      <dgm:spPr/>
      <dgm:t>
        <a:bodyPr/>
        <a:lstStyle/>
        <a:p>
          <a:endParaRPr lang="en-US"/>
        </a:p>
      </dgm:t>
    </dgm:pt>
    <dgm:pt modelId="{09D4BA64-E6ED-4FEF-A81F-8E0FC221C760}">
      <dgm:prSet custT="1">
        <dgm:style>
          <a:lnRef idx="0">
            <a:schemeClr val="accent5"/>
          </a:lnRef>
          <a:fillRef idx="3">
            <a:schemeClr val="accent5"/>
          </a:fillRef>
          <a:effectRef idx="3">
            <a:schemeClr val="accent5"/>
          </a:effectRef>
          <a:fontRef idx="minor">
            <a:schemeClr val="lt1"/>
          </a:fontRef>
        </dgm:style>
      </dgm:prSet>
      <dgm:spPr/>
      <dgm:t>
        <a:bodyPr/>
        <a:lstStyle/>
        <a:p>
          <a:pPr algn="l"/>
          <a:r>
            <a:rPr lang="en-US" sz="1600" noProof="0" dirty="0" smtClean="0"/>
            <a:t>Develops programs to encourage managers and employees to report any suspicion of fraud, waste and abuse (FWA) and other irregularities</a:t>
          </a:r>
          <a:endParaRPr lang="en-US" sz="1600" noProof="0" dirty="0" smtClean="0"/>
        </a:p>
      </dgm:t>
    </dgm:pt>
    <dgm:pt modelId="{1CBD95C0-A179-4002-AB68-82D864156496}" type="parTrans" cxnId="{C4637661-64A1-4AE0-92B0-907291D588ED}">
      <dgm:prSet/>
      <dgm:spPr/>
      <dgm:t>
        <a:bodyPr/>
        <a:lstStyle/>
        <a:p>
          <a:endParaRPr lang="en-US"/>
        </a:p>
      </dgm:t>
    </dgm:pt>
    <dgm:pt modelId="{209BC54D-6482-43CD-97F2-927985A964B1}" type="sibTrans" cxnId="{C4637661-64A1-4AE0-92B0-907291D588ED}">
      <dgm:prSet/>
      <dgm:spPr/>
      <dgm:t>
        <a:bodyPr/>
        <a:lstStyle/>
        <a:p>
          <a:endParaRPr lang="en-US"/>
        </a:p>
      </dgm:t>
    </dgm:pt>
    <dgm:pt modelId="{9A319A0F-DCBC-4536-A933-FD072D379BEB}" type="pres">
      <dgm:prSet presAssocID="{B1C3BAA4-C00A-46D2-BDA8-EA3307CE9E94}" presName="layout" presStyleCnt="0">
        <dgm:presLayoutVars>
          <dgm:chMax/>
          <dgm:chPref/>
          <dgm:dir/>
          <dgm:animOne val="branch"/>
          <dgm:animLvl val="lvl"/>
          <dgm:resizeHandles/>
        </dgm:presLayoutVars>
      </dgm:prSet>
      <dgm:spPr/>
      <dgm:t>
        <a:bodyPr/>
        <a:lstStyle/>
        <a:p>
          <a:endParaRPr lang="en-US"/>
        </a:p>
      </dgm:t>
    </dgm:pt>
    <dgm:pt modelId="{147D4991-5674-4B31-8F70-FB8A2218BC75}" type="pres">
      <dgm:prSet presAssocID="{715CF571-8E8B-4D2D-A2F7-E3C46DE1FA13}" presName="root" presStyleCnt="0">
        <dgm:presLayoutVars>
          <dgm:chMax/>
          <dgm:chPref val="4"/>
        </dgm:presLayoutVars>
      </dgm:prSet>
      <dgm:spPr/>
    </dgm:pt>
    <dgm:pt modelId="{CD0A54BA-847A-4771-9ADF-FE9BF7449A74}" type="pres">
      <dgm:prSet presAssocID="{715CF571-8E8B-4D2D-A2F7-E3C46DE1FA13}" presName="rootComposite" presStyleCnt="0">
        <dgm:presLayoutVars/>
      </dgm:prSet>
      <dgm:spPr/>
    </dgm:pt>
    <dgm:pt modelId="{01D5DA94-90C9-42CC-B3BB-763E87024AA8}" type="pres">
      <dgm:prSet presAssocID="{715CF571-8E8B-4D2D-A2F7-E3C46DE1FA13}" presName="rootText" presStyleLbl="node0" presStyleIdx="0" presStyleCnt="1" custScaleX="149458" custLinFactNeighborX="-12908" custLinFactNeighborY="11280">
        <dgm:presLayoutVars>
          <dgm:chMax/>
          <dgm:chPref val="4"/>
        </dgm:presLayoutVars>
      </dgm:prSet>
      <dgm:spPr/>
      <dgm:t>
        <a:bodyPr/>
        <a:lstStyle/>
        <a:p>
          <a:endParaRPr lang="en-US"/>
        </a:p>
      </dgm:t>
    </dgm:pt>
    <dgm:pt modelId="{DDB14459-3205-4E53-A341-3EC41D9D946E}" type="pres">
      <dgm:prSet presAssocID="{715CF571-8E8B-4D2D-A2F7-E3C46DE1FA13}" presName="childShape" presStyleCnt="0">
        <dgm:presLayoutVars>
          <dgm:chMax val="0"/>
          <dgm:chPref val="0"/>
        </dgm:presLayoutVars>
      </dgm:prSet>
      <dgm:spPr/>
    </dgm:pt>
    <dgm:pt modelId="{998AD3BD-94C0-4121-BA88-5C026A9E2A31}" type="pres">
      <dgm:prSet presAssocID="{2E2D7BF7-C95B-4463-9980-562739EC0052}" presName="childComposite" presStyleCnt="0">
        <dgm:presLayoutVars>
          <dgm:chMax val="0"/>
          <dgm:chPref val="0"/>
        </dgm:presLayoutVars>
      </dgm:prSet>
      <dgm:spPr/>
    </dgm:pt>
    <dgm:pt modelId="{3F0B8BC9-E707-4BE6-BA49-B1C6D1CE8812}" type="pres">
      <dgm:prSet presAssocID="{2E2D7BF7-C95B-4463-9980-562739EC0052}" presName="Image" presStyleLbl="node1" presStyleIdx="0" presStyleCnt="5" custLinFactX="-22590" custLinFactNeighborX="-100000" custLinFactNeighborY="931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359E9D31-1BAD-4CD2-959C-5B8A5D8128E2}" type="pres">
      <dgm:prSet presAssocID="{2E2D7BF7-C95B-4463-9980-562739EC0052}" presName="childText" presStyleLbl="lnNode1" presStyleIdx="0" presStyleCnt="5" custScaleX="143379" custLinFactNeighborX="817" custLinFactNeighborY="-2263">
        <dgm:presLayoutVars>
          <dgm:chMax val="0"/>
          <dgm:chPref val="0"/>
          <dgm:bulletEnabled val="1"/>
        </dgm:presLayoutVars>
      </dgm:prSet>
      <dgm:spPr/>
      <dgm:t>
        <a:bodyPr/>
        <a:lstStyle/>
        <a:p>
          <a:endParaRPr lang="en-US"/>
        </a:p>
      </dgm:t>
    </dgm:pt>
    <dgm:pt modelId="{8700AE6E-DBF0-4FCC-B727-4DEB7A195145}" type="pres">
      <dgm:prSet presAssocID="{020820AD-518C-4FAB-9768-C19F5836802D}" presName="childComposite" presStyleCnt="0">
        <dgm:presLayoutVars>
          <dgm:chMax val="0"/>
          <dgm:chPref val="0"/>
        </dgm:presLayoutVars>
      </dgm:prSet>
      <dgm:spPr/>
    </dgm:pt>
    <dgm:pt modelId="{BBA7A952-DC21-458C-86C8-B6E3E6C37E21}" type="pres">
      <dgm:prSet presAssocID="{020820AD-518C-4FAB-9768-C19F5836802D}" presName="Image" presStyleLbl="node1" presStyleIdx="1" presStyleCnt="5" custLinFactX="-25487" custLinFactNeighborX="-100000" custLinFactNeighborY="1305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2F00F771-AB7C-414E-879B-311D619CD102}" type="pres">
      <dgm:prSet presAssocID="{020820AD-518C-4FAB-9768-C19F5836802D}" presName="childText" presStyleLbl="lnNode1" presStyleIdx="1" presStyleCnt="5" custScaleX="142407" custLinFactNeighborX="-155" custLinFactNeighborY="1482">
        <dgm:presLayoutVars>
          <dgm:chMax val="0"/>
          <dgm:chPref val="0"/>
          <dgm:bulletEnabled val="1"/>
        </dgm:presLayoutVars>
      </dgm:prSet>
      <dgm:spPr/>
      <dgm:t>
        <a:bodyPr/>
        <a:lstStyle/>
        <a:p>
          <a:endParaRPr lang="en-US"/>
        </a:p>
      </dgm:t>
    </dgm:pt>
    <dgm:pt modelId="{D51C7025-0456-40E3-8698-2B24DB182E57}" type="pres">
      <dgm:prSet presAssocID="{4E037EE9-C6A9-4F68-B86C-429B925756FF}" presName="childComposite" presStyleCnt="0">
        <dgm:presLayoutVars>
          <dgm:chMax val="0"/>
          <dgm:chPref val="0"/>
        </dgm:presLayoutVars>
      </dgm:prSet>
      <dgm:spPr/>
    </dgm:pt>
    <dgm:pt modelId="{6303947E-854A-449A-8845-2AAB7E478D94}" type="pres">
      <dgm:prSet presAssocID="{4E037EE9-C6A9-4F68-B86C-429B925756FF}" presName="Image" presStyleLbl="node1" presStyleIdx="2" presStyleCnt="5" custLinFactX="-37065" custLinFactNeighborX="-100000" custLinFactNeighborY="522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7B38B292-DD2A-419B-8F22-41DFBCFA02E0}" type="pres">
      <dgm:prSet presAssocID="{4E037EE9-C6A9-4F68-B86C-429B925756FF}" presName="childText" presStyleLbl="lnNode1" presStyleIdx="2" presStyleCnt="5" custScaleX="142406">
        <dgm:presLayoutVars>
          <dgm:chMax val="0"/>
          <dgm:chPref val="0"/>
          <dgm:bulletEnabled val="1"/>
        </dgm:presLayoutVars>
      </dgm:prSet>
      <dgm:spPr/>
      <dgm:t>
        <a:bodyPr/>
        <a:lstStyle/>
        <a:p>
          <a:endParaRPr lang="en-US"/>
        </a:p>
      </dgm:t>
    </dgm:pt>
    <dgm:pt modelId="{542F7711-0BA2-4271-AB0C-CB26FAFE5656}" type="pres">
      <dgm:prSet presAssocID="{2C7D727F-6B72-41CF-A5A9-9CD07ED08DFC}" presName="childComposite" presStyleCnt="0">
        <dgm:presLayoutVars>
          <dgm:chMax val="0"/>
          <dgm:chPref val="0"/>
        </dgm:presLayoutVars>
      </dgm:prSet>
      <dgm:spPr/>
    </dgm:pt>
    <dgm:pt modelId="{09DCA34C-C174-43EB-BE69-F40E8CA020C3}" type="pres">
      <dgm:prSet presAssocID="{2C7D727F-6B72-41CF-A5A9-9CD07ED08DFC}" presName="Image" presStyleLbl="node1" presStyleIdx="3" presStyleCnt="5" custLinFactX="-27460" custLinFactNeighborX="-100000" custLinFactNeighborY="8972"/>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BAD8CE35-8B5A-4770-941F-09A83D5719E6}" type="pres">
      <dgm:prSet presAssocID="{2C7D727F-6B72-41CF-A5A9-9CD07ED08DFC}" presName="childText" presStyleLbl="lnNode1" presStyleIdx="3" presStyleCnt="5" custScaleX="141745" custScaleY="79987">
        <dgm:presLayoutVars>
          <dgm:chMax val="0"/>
          <dgm:chPref val="0"/>
          <dgm:bulletEnabled val="1"/>
        </dgm:presLayoutVars>
      </dgm:prSet>
      <dgm:spPr/>
      <dgm:t>
        <a:bodyPr/>
        <a:lstStyle/>
        <a:p>
          <a:endParaRPr lang="en-US"/>
        </a:p>
      </dgm:t>
    </dgm:pt>
    <dgm:pt modelId="{FC3C494E-4533-48F6-AC81-4D02E17F7F15}" type="pres">
      <dgm:prSet presAssocID="{09D4BA64-E6ED-4FEF-A81F-8E0FC221C760}" presName="childComposite" presStyleCnt="0">
        <dgm:presLayoutVars>
          <dgm:chMax val="0"/>
          <dgm:chPref val="0"/>
        </dgm:presLayoutVars>
      </dgm:prSet>
      <dgm:spPr/>
    </dgm:pt>
    <dgm:pt modelId="{6777F41D-271A-420D-B387-3F07FC40D66C}" type="pres">
      <dgm:prSet presAssocID="{09D4BA64-E6ED-4FEF-A81F-8E0FC221C760}" presName="Image" presStyleLbl="node1" presStyleIdx="4" presStyleCnt="5" custLinFactX="-27463" custLinFactNeighborX="-100000" custLinFactNeighborY="1143"/>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dgm:spPr>
    </dgm:pt>
    <dgm:pt modelId="{3796679A-F2BD-478F-9549-15EB63F53167}" type="pres">
      <dgm:prSet presAssocID="{09D4BA64-E6ED-4FEF-A81F-8E0FC221C760}" presName="childText" presStyleLbl="lnNode1" presStyleIdx="4" presStyleCnt="5" custScaleX="141744" custScaleY="97714">
        <dgm:presLayoutVars>
          <dgm:chMax val="0"/>
          <dgm:chPref val="0"/>
          <dgm:bulletEnabled val="1"/>
        </dgm:presLayoutVars>
      </dgm:prSet>
      <dgm:spPr/>
      <dgm:t>
        <a:bodyPr/>
        <a:lstStyle/>
        <a:p>
          <a:endParaRPr lang="en-US"/>
        </a:p>
      </dgm:t>
    </dgm:pt>
  </dgm:ptLst>
  <dgm:cxnLst>
    <dgm:cxn modelId="{4F348453-5A35-46B2-B920-4B764A753D3A}" type="presOf" srcId="{715CF571-8E8B-4D2D-A2F7-E3C46DE1FA13}" destId="{01D5DA94-90C9-42CC-B3BB-763E87024AA8}" srcOrd="0" destOrd="0" presId="urn:microsoft.com/office/officeart/2008/layout/PictureAccentList"/>
    <dgm:cxn modelId="{956BCAB2-6B0B-43D1-85C5-22274C4D1C89}" srcId="{B1C3BAA4-C00A-46D2-BDA8-EA3307CE9E94}" destId="{715CF571-8E8B-4D2D-A2F7-E3C46DE1FA13}" srcOrd="0" destOrd="0" parTransId="{24E69162-9E2C-494D-9E58-618F327019AF}" sibTransId="{222A506D-9B02-4C07-9E7F-2D254FC8DB43}"/>
    <dgm:cxn modelId="{C4637661-64A1-4AE0-92B0-907291D588ED}" srcId="{715CF571-8E8B-4D2D-A2F7-E3C46DE1FA13}" destId="{09D4BA64-E6ED-4FEF-A81F-8E0FC221C760}" srcOrd="4" destOrd="0" parTransId="{1CBD95C0-A179-4002-AB68-82D864156496}" sibTransId="{209BC54D-6482-43CD-97F2-927985A964B1}"/>
    <dgm:cxn modelId="{E37B3135-E03F-407D-ACA5-7A5AC2184CF3}" type="presOf" srcId="{020820AD-518C-4FAB-9768-C19F5836802D}" destId="{2F00F771-AB7C-414E-879B-311D619CD102}" srcOrd="0" destOrd="0" presId="urn:microsoft.com/office/officeart/2008/layout/PictureAccentList"/>
    <dgm:cxn modelId="{54BBF2A6-31FC-4B9C-929B-E5696A17A269}" type="presOf" srcId="{09D4BA64-E6ED-4FEF-A81F-8E0FC221C760}" destId="{3796679A-F2BD-478F-9549-15EB63F53167}" srcOrd="0" destOrd="0" presId="urn:microsoft.com/office/officeart/2008/layout/PictureAccentList"/>
    <dgm:cxn modelId="{11AC301E-D9D9-4071-BDFB-4DA56A3740FC}" srcId="{715CF571-8E8B-4D2D-A2F7-E3C46DE1FA13}" destId="{2C7D727F-6B72-41CF-A5A9-9CD07ED08DFC}" srcOrd="3" destOrd="0" parTransId="{3C48E05E-74A5-4020-B5A5-8CE0BA5BDC1E}" sibTransId="{C22F2B32-1315-4D99-B4EE-40F7052A11C3}"/>
    <dgm:cxn modelId="{48594198-3174-4DD4-B829-9B030F0FFB3F}" type="presOf" srcId="{4E037EE9-C6A9-4F68-B86C-429B925756FF}" destId="{7B38B292-DD2A-419B-8F22-41DFBCFA02E0}" srcOrd="0" destOrd="0" presId="urn:microsoft.com/office/officeart/2008/layout/PictureAccentList"/>
    <dgm:cxn modelId="{E8B0157A-D7A0-4010-AF54-8AD04CBBB51A}" type="presOf" srcId="{2E2D7BF7-C95B-4463-9980-562739EC0052}" destId="{359E9D31-1BAD-4CD2-959C-5B8A5D8128E2}" srcOrd="0" destOrd="0" presId="urn:microsoft.com/office/officeart/2008/layout/PictureAccentList"/>
    <dgm:cxn modelId="{27364B79-7A19-40EB-B0B6-1F3FAEA759EA}" srcId="{715CF571-8E8B-4D2D-A2F7-E3C46DE1FA13}" destId="{4E037EE9-C6A9-4F68-B86C-429B925756FF}" srcOrd="2" destOrd="0" parTransId="{A6A5D7FC-410C-441F-A183-03662DBC028D}" sibTransId="{A834A236-AB97-42C0-AC70-90B3E60422C3}"/>
    <dgm:cxn modelId="{2A54278D-C368-47EA-93E6-63001B3E47B7}" srcId="{715CF571-8E8B-4D2D-A2F7-E3C46DE1FA13}" destId="{020820AD-518C-4FAB-9768-C19F5836802D}" srcOrd="1" destOrd="0" parTransId="{5715414B-9745-4C87-BAAF-B11CA6816466}" sibTransId="{ACD7DE1D-21AA-40E3-8F77-EED242E2B779}"/>
    <dgm:cxn modelId="{32E255BC-1E1C-4CA1-9B37-023D1F2BECDC}" type="presOf" srcId="{2C7D727F-6B72-41CF-A5A9-9CD07ED08DFC}" destId="{BAD8CE35-8B5A-4770-941F-09A83D5719E6}" srcOrd="0" destOrd="0" presId="urn:microsoft.com/office/officeart/2008/layout/PictureAccentList"/>
    <dgm:cxn modelId="{32175215-78C9-4FC5-89D2-454A9C0F1DAA}" srcId="{715CF571-8E8B-4D2D-A2F7-E3C46DE1FA13}" destId="{2E2D7BF7-C95B-4463-9980-562739EC0052}" srcOrd="0" destOrd="0" parTransId="{3A995947-9BC7-41F5-B8C4-7D09B3EC0F84}" sibTransId="{5ED230B0-D18D-41BE-A2A5-9CBDF15B70E4}"/>
    <dgm:cxn modelId="{46861801-1BCD-4086-9EBB-FCD1ACB21817}" type="presOf" srcId="{B1C3BAA4-C00A-46D2-BDA8-EA3307CE9E94}" destId="{9A319A0F-DCBC-4536-A933-FD072D379BEB}" srcOrd="0" destOrd="0" presId="urn:microsoft.com/office/officeart/2008/layout/PictureAccentList"/>
    <dgm:cxn modelId="{98C659C9-9939-4092-B138-D21F48CF57B4}" type="presParOf" srcId="{9A319A0F-DCBC-4536-A933-FD072D379BEB}" destId="{147D4991-5674-4B31-8F70-FB8A2218BC75}" srcOrd="0" destOrd="0" presId="urn:microsoft.com/office/officeart/2008/layout/PictureAccentList"/>
    <dgm:cxn modelId="{E9B2D3B9-C9BA-4AD5-B93C-46E5AC5B6A9C}" type="presParOf" srcId="{147D4991-5674-4B31-8F70-FB8A2218BC75}" destId="{CD0A54BA-847A-4771-9ADF-FE9BF7449A74}" srcOrd="0" destOrd="0" presId="urn:microsoft.com/office/officeart/2008/layout/PictureAccentList"/>
    <dgm:cxn modelId="{830BD0C3-5EAB-40E1-967E-481E2A23AB49}" type="presParOf" srcId="{CD0A54BA-847A-4771-9ADF-FE9BF7449A74}" destId="{01D5DA94-90C9-42CC-B3BB-763E87024AA8}" srcOrd="0" destOrd="0" presId="urn:microsoft.com/office/officeart/2008/layout/PictureAccentList"/>
    <dgm:cxn modelId="{6D629082-D58F-4265-9A12-23E95BCB2BE8}" type="presParOf" srcId="{147D4991-5674-4B31-8F70-FB8A2218BC75}" destId="{DDB14459-3205-4E53-A341-3EC41D9D946E}" srcOrd="1" destOrd="0" presId="urn:microsoft.com/office/officeart/2008/layout/PictureAccentList"/>
    <dgm:cxn modelId="{7646EACD-26A2-4658-ACF8-D80AC07D5488}" type="presParOf" srcId="{DDB14459-3205-4E53-A341-3EC41D9D946E}" destId="{998AD3BD-94C0-4121-BA88-5C026A9E2A31}" srcOrd="0" destOrd="0" presId="urn:microsoft.com/office/officeart/2008/layout/PictureAccentList"/>
    <dgm:cxn modelId="{BF1848C3-5B4C-4E71-9315-4DE41BAAA153}" type="presParOf" srcId="{998AD3BD-94C0-4121-BA88-5C026A9E2A31}" destId="{3F0B8BC9-E707-4BE6-BA49-B1C6D1CE8812}" srcOrd="0" destOrd="0" presId="urn:microsoft.com/office/officeart/2008/layout/PictureAccentList"/>
    <dgm:cxn modelId="{35C7ACA2-7898-469E-A111-ACDE9F9D72CA}" type="presParOf" srcId="{998AD3BD-94C0-4121-BA88-5C026A9E2A31}" destId="{359E9D31-1BAD-4CD2-959C-5B8A5D8128E2}" srcOrd="1" destOrd="0" presId="urn:microsoft.com/office/officeart/2008/layout/PictureAccentList"/>
    <dgm:cxn modelId="{7C02A39B-6960-4C38-A305-1ACEBB7ADCD2}" type="presParOf" srcId="{DDB14459-3205-4E53-A341-3EC41D9D946E}" destId="{8700AE6E-DBF0-4FCC-B727-4DEB7A195145}" srcOrd="1" destOrd="0" presId="urn:microsoft.com/office/officeart/2008/layout/PictureAccentList"/>
    <dgm:cxn modelId="{6C10A20D-7C62-4B3C-A0ED-D1E77E615794}" type="presParOf" srcId="{8700AE6E-DBF0-4FCC-B727-4DEB7A195145}" destId="{BBA7A952-DC21-458C-86C8-B6E3E6C37E21}" srcOrd="0" destOrd="0" presId="urn:microsoft.com/office/officeart/2008/layout/PictureAccentList"/>
    <dgm:cxn modelId="{37C48D04-0BC3-4B0B-A878-0B1D7D28CB76}" type="presParOf" srcId="{8700AE6E-DBF0-4FCC-B727-4DEB7A195145}" destId="{2F00F771-AB7C-414E-879B-311D619CD102}" srcOrd="1" destOrd="0" presId="urn:microsoft.com/office/officeart/2008/layout/PictureAccentList"/>
    <dgm:cxn modelId="{8A20BB2B-0742-4D77-B216-BB69C1DC6A7B}" type="presParOf" srcId="{DDB14459-3205-4E53-A341-3EC41D9D946E}" destId="{D51C7025-0456-40E3-8698-2B24DB182E57}" srcOrd="2" destOrd="0" presId="urn:microsoft.com/office/officeart/2008/layout/PictureAccentList"/>
    <dgm:cxn modelId="{ED7FEFDA-E68D-41F8-98A3-E9C4B4AEFB6C}" type="presParOf" srcId="{D51C7025-0456-40E3-8698-2B24DB182E57}" destId="{6303947E-854A-449A-8845-2AAB7E478D94}" srcOrd="0" destOrd="0" presId="urn:microsoft.com/office/officeart/2008/layout/PictureAccentList"/>
    <dgm:cxn modelId="{28E65A3B-8E0D-4C48-B3FD-38394793647A}" type="presParOf" srcId="{D51C7025-0456-40E3-8698-2B24DB182E57}" destId="{7B38B292-DD2A-419B-8F22-41DFBCFA02E0}" srcOrd="1" destOrd="0" presId="urn:microsoft.com/office/officeart/2008/layout/PictureAccentList"/>
    <dgm:cxn modelId="{64404A8E-150A-4774-9F15-5EE82DA5E0C0}" type="presParOf" srcId="{DDB14459-3205-4E53-A341-3EC41D9D946E}" destId="{542F7711-0BA2-4271-AB0C-CB26FAFE5656}" srcOrd="3" destOrd="0" presId="urn:microsoft.com/office/officeart/2008/layout/PictureAccentList"/>
    <dgm:cxn modelId="{BD953942-0C13-4C63-BA05-20B105F24530}" type="presParOf" srcId="{542F7711-0BA2-4271-AB0C-CB26FAFE5656}" destId="{09DCA34C-C174-43EB-BE69-F40E8CA020C3}" srcOrd="0" destOrd="0" presId="urn:microsoft.com/office/officeart/2008/layout/PictureAccentList"/>
    <dgm:cxn modelId="{4736E6AB-E12A-405B-9533-3F0258A7BE4B}" type="presParOf" srcId="{542F7711-0BA2-4271-AB0C-CB26FAFE5656}" destId="{BAD8CE35-8B5A-4770-941F-09A83D5719E6}" srcOrd="1" destOrd="0" presId="urn:microsoft.com/office/officeart/2008/layout/PictureAccentList"/>
    <dgm:cxn modelId="{A740B95A-49E2-415A-873D-D1D7965243EE}" type="presParOf" srcId="{DDB14459-3205-4E53-A341-3EC41D9D946E}" destId="{FC3C494E-4533-48F6-AC81-4D02E17F7F15}" srcOrd="4" destOrd="0" presId="urn:microsoft.com/office/officeart/2008/layout/PictureAccentList"/>
    <dgm:cxn modelId="{D552384F-A4F6-4F42-81CD-0038B67E8A51}" type="presParOf" srcId="{FC3C494E-4533-48F6-AC81-4D02E17F7F15}" destId="{6777F41D-271A-420D-B387-3F07FC40D66C}" srcOrd="0" destOrd="0" presId="urn:microsoft.com/office/officeart/2008/layout/PictureAccentList"/>
    <dgm:cxn modelId="{28EBC65D-D4B2-4CB7-9698-0BEC6A255542}" type="presParOf" srcId="{FC3C494E-4533-48F6-AC81-4D02E17F7F15}" destId="{3796679A-F2BD-478F-9549-15EB63F53167}"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73F7FD-C319-432C-91F0-DB20AE835A8B}" type="doc">
      <dgm:prSet loTypeId="urn:microsoft.com/office/officeart/2005/8/layout/process4" loCatId="list" qsTypeId="urn:microsoft.com/office/officeart/2005/8/quickstyle/simple3" qsCatId="simple" csTypeId="urn:microsoft.com/office/officeart/2005/8/colors/accent1_2" csCatId="accent1" phldr="1"/>
      <dgm:spPr/>
      <dgm:t>
        <a:bodyPr/>
        <a:lstStyle/>
        <a:p>
          <a:endParaRPr lang="en-US"/>
        </a:p>
      </dgm:t>
    </dgm:pt>
    <dgm:pt modelId="{7CDFC15F-7270-44BE-90F5-547847D95B68}">
      <dgm:prSet phldrT="[Text]" custT="1"/>
      <dgm:spPr/>
      <dgm:t>
        <a:bodyPr/>
        <a:lstStyle/>
        <a:p>
          <a:r>
            <a:rPr lang="en-US" altLang="es-ES" sz="1600" noProof="0" dirty="0" smtClean="0"/>
            <a:t>Develop and review policies and procedures</a:t>
          </a:r>
          <a:endParaRPr lang="en-US" sz="1600" noProof="0" dirty="0"/>
        </a:p>
      </dgm:t>
    </dgm:pt>
    <dgm:pt modelId="{659787E1-F583-449F-8A2D-F8479F7F51A6}" type="parTrans" cxnId="{F8F2BA3E-1AF3-44EF-B492-4F98106551DE}">
      <dgm:prSet/>
      <dgm:spPr/>
      <dgm:t>
        <a:bodyPr/>
        <a:lstStyle/>
        <a:p>
          <a:endParaRPr lang="en-US"/>
        </a:p>
      </dgm:t>
    </dgm:pt>
    <dgm:pt modelId="{6F5378CD-C35E-4586-8FCF-6B6321878058}" type="sibTrans" cxnId="{F8F2BA3E-1AF3-44EF-B492-4F98106551DE}">
      <dgm:prSet/>
      <dgm:spPr/>
      <dgm:t>
        <a:bodyPr/>
        <a:lstStyle/>
        <a:p>
          <a:endParaRPr lang="en-US"/>
        </a:p>
      </dgm:t>
    </dgm:pt>
    <dgm:pt modelId="{645FC797-CF8B-4789-94B5-C2631517401D}">
      <dgm:prSet phldrT="[Text]" custT="1"/>
      <dgm:spPr/>
      <dgm:t>
        <a:bodyPr/>
        <a:lstStyle/>
        <a:p>
          <a:r>
            <a:rPr lang="en-US" altLang="es-ES" sz="1600" noProof="0" dirty="0" smtClean="0"/>
            <a:t>Train and educate on regulatory issues</a:t>
          </a:r>
          <a:endParaRPr lang="en-US" sz="1600" noProof="0" dirty="0"/>
        </a:p>
      </dgm:t>
    </dgm:pt>
    <dgm:pt modelId="{A613F8E0-75BE-4371-98B1-EB2BA45E474A}" type="parTrans" cxnId="{7A332136-40C6-4746-8140-A9E542328CBC}">
      <dgm:prSet/>
      <dgm:spPr/>
      <dgm:t>
        <a:bodyPr/>
        <a:lstStyle/>
        <a:p>
          <a:endParaRPr lang="en-US"/>
        </a:p>
      </dgm:t>
    </dgm:pt>
    <dgm:pt modelId="{4A031314-E2E6-4905-87E8-2EB5CF5FE8D8}" type="sibTrans" cxnId="{7A332136-40C6-4746-8140-A9E542328CBC}">
      <dgm:prSet/>
      <dgm:spPr/>
      <dgm:t>
        <a:bodyPr/>
        <a:lstStyle/>
        <a:p>
          <a:endParaRPr lang="en-US"/>
        </a:p>
      </dgm:t>
    </dgm:pt>
    <dgm:pt modelId="{596FCB2D-0A24-4D25-A751-68DE1067D79D}">
      <dgm:prSet phldrT="[Text]" custT="1"/>
      <dgm:spPr/>
      <dgm:t>
        <a:bodyPr/>
        <a:lstStyle/>
        <a:p>
          <a:r>
            <a:rPr lang="en-US" altLang="es-ES" sz="1600" noProof="0" dirty="0" smtClean="0"/>
            <a:t>Audit and monitor the operational areas</a:t>
          </a:r>
          <a:endParaRPr lang="en-US" sz="1600" noProof="0" dirty="0"/>
        </a:p>
      </dgm:t>
    </dgm:pt>
    <dgm:pt modelId="{660998DB-8044-4CED-A8A7-9C872C47817D}" type="parTrans" cxnId="{D9B30F70-2E35-4C65-889C-0EC485BB04A6}">
      <dgm:prSet/>
      <dgm:spPr/>
      <dgm:t>
        <a:bodyPr/>
        <a:lstStyle/>
        <a:p>
          <a:endParaRPr lang="en-US"/>
        </a:p>
      </dgm:t>
    </dgm:pt>
    <dgm:pt modelId="{CD7DAB07-7167-4277-9598-1581C74DA193}" type="sibTrans" cxnId="{D9B30F70-2E35-4C65-889C-0EC485BB04A6}">
      <dgm:prSet/>
      <dgm:spPr/>
      <dgm:t>
        <a:bodyPr/>
        <a:lstStyle/>
        <a:p>
          <a:endParaRPr lang="en-US"/>
        </a:p>
      </dgm:t>
    </dgm:pt>
    <dgm:pt modelId="{194B2BDE-4E42-4CD2-88B1-28CF2350E130}">
      <dgm:prSet phldrT="[Text]" custT="1"/>
      <dgm:spPr/>
      <dgm:t>
        <a:bodyPr/>
        <a:lstStyle/>
        <a:p>
          <a:r>
            <a:rPr lang="en-US" altLang="es-ES" sz="1600" noProof="0" dirty="0" smtClean="0"/>
            <a:t>Perform the risk assessment</a:t>
          </a:r>
          <a:endParaRPr lang="en-US" sz="1600" noProof="0" dirty="0"/>
        </a:p>
      </dgm:t>
    </dgm:pt>
    <dgm:pt modelId="{1B5B7CEE-A427-45FF-9C3D-96A8921C9625}" type="parTrans" cxnId="{9AD957C7-FF3F-412E-8A7E-F68F5B84970D}">
      <dgm:prSet/>
      <dgm:spPr/>
      <dgm:t>
        <a:bodyPr/>
        <a:lstStyle/>
        <a:p>
          <a:endParaRPr lang="en-US"/>
        </a:p>
      </dgm:t>
    </dgm:pt>
    <dgm:pt modelId="{16A24789-9B69-4E84-AA6F-CD142E90C82A}" type="sibTrans" cxnId="{9AD957C7-FF3F-412E-8A7E-F68F5B84970D}">
      <dgm:prSet/>
      <dgm:spPr/>
      <dgm:t>
        <a:bodyPr/>
        <a:lstStyle/>
        <a:p>
          <a:endParaRPr lang="en-US"/>
        </a:p>
      </dgm:t>
    </dgm:pt>
    <dgm:pt modelId="{2D6D70F7-487E-4BCA-961B-4B636B314374}">
      <dgm:prSet phldrT="[Text]" custT="1"/>
      <dgm:spPr/>
      <dgm:t>
        <a:bodyPr/>
        <a:lstStyle/>
        <a:p>
          <a:r>
            <a:rPr lang="en-US" altLang="es-ES" sz="1600" noProof="0" dirty="0" smtClean="0"/>
            <a:t>Establish and monitor corrective action plans</a:t>
          </a:r>
          <a:endParaRPr lang="en-US" sz="1600" noProof="0" dirty="0"/>
        </a:p>
      </dgm:t>
    </dgm:pt>
    <dgm:pt modelId="{E1EF67CE-4AF1-4C7E-A657-0557C4D0A2D8}" type="parTrans" cxnId="{FAEE7A7C-C719-4BD9-93F0-AF0CF1F884D5}">
      <dgm:prSet/>
      <dgm:spPr/>
      <dgm:t>
        <a:bodyPr/>
        <a:lstStyle/>
        <a:p>
          <a:endParaRPr lang="en-US"/>
        </a:p>
      </dgm:t>
    </dgm:pt>
    <dgm:pt modelId="{BD92283E-8F43-4A46-A339-360677B05274}" type="sibTrans" cxnId="{FAEE7A7C-C719-4BD9-93F0-AF0CF1F884D5}">
      <dgm:prSet/>
      <dgm:spPr/>
      <dgm:t>
        <a:bodyPr/>
        <a:lstStyle/>
        <a:p>
          <a:endParaRPr lang="en-US"/>
        </a:p>
      </dgm:t>
    </dgm:pt>
    <dgm:pt modelId="{07BF9A98-462A-42D3-B23E-BDD088949980}">
      <dgm:prSet phldrT="[Text]" custT="1"/>
      <dgm:spPr/>
      <dgm:t>
        <a:bodyPr/>
        <a:lstStyle/>
        <a:p>
          <a:r>
            <a:rPr lang="en-US" altLang="es-ES" sz="1400" noProof="0" dirty="0" smtClean="0"/>
            <a:t>Assist in the timely resolution of compliance issues and provide prompt response</a:t>
          </a:r>
          <a:endParaRPr lang="en-US" sz="1400" noProof="0" dirty="0"/>
        </a:p>
      </dgm:t>
    </dgm:pt>
    <dgm:pt modelId="{DBF6B6F8-034F-41B4-A58F-C2FAB0CB2A77}" type="parTrans" cxnId="{CA579CD6-1B72-48DB-92C5-55A474CAD525}">
      <dgm:prSet/>
      <dgm:spPr/>
      <dgm:t>
        <a:bodyPr/>
        <a:lstStyle/>
        <a:p>
          <a:endParaRPr lang="en-US"/>
        </a:p>
      </dgm:t>
    </dgm:pt>
    <dgm:pt modelId="{E5B764E8-BA50-4D1E-99AE-0FF7B8ACE0D1}" type="sibTrans" cxnId="{CA579CD6-1B72-48DB-92C5-55A474CAD525}">
      <dgm:prSet/>
      <dgm:spPr/>
      <dgm:t>
        <a:bodyPr/>
        <a:lstStyle/>
        <a:p>
          <a:endParaRPr lang="en-US"/>
        </a:p>
      </dgm:t>
    </dgm:pt>
    <dgm:pt modelId="{4783766E-D1CA-466F-8EA8-19CB8F95E4CB}">
      <dgm:prSet phldrT="[Text]" custT="1"/>
      <dgm:spPr/>
      <dgm:t>
        <a:bodyPr/>
        <a:lstStyle/>
        <a:p>
          <a:r>
            <a:rPr lang="en-US" altLang="es-ES" sz="1600" noProof="0" dirty="0" smtClean="0"/>
            <a:t>Provide and maintain effective lines of communication</a:t>
          </a:r>
          <a:endParaRPr lang="en-US" sz="1600" noProof="0" dirty="0"/>
        </a:p>
      </dgm:t>
    </dgm:pt>
    <dgm:pt modelId="{19324817-0995-4F0E-9228-1434B168ED89}" type="parTrans" cxnId="{01E20C50-46BD-4998-9C24-C19618E635BE}">
      <dgm:prSet/>
      <dgm:spPr/>
      <dgm:t>
        <a:bodyPr/>
        <a:lstStyle/>
        <a:p>
          <a:endParaRPr lang="en-US"/>
        </a:p>
      </dgm:t>
    </dgm:pt>
    <dgm:pt modelId="{AAA4EEB6-CAB7-4644-B1F3-67B839EF7CE4}" type="sibTrans" cxnId="{01E20C50-46BD-4998-9C24-C19618E635BE}">
      <dgm:prSet/>
      <dgm:spPr/>
      <dgm:t>
        <a:bodyPr/>
        <a:lstStyle/>
        <a:p>
          <a:endParaRPr lang="en-US"/>
        </a:p>
      </dgm:t>
    </dgm:pt>
    <dgm:pt modelId="{45B4F86B-DA34-4977-B5BB-4A898D6897D8}">
      <dgm:prSet phldrT="[Text]" custT="1"/>
      <dgm:spPr/>
      <dgm:t>
        <a:bodyPr/>
        <a:lstStyle/>
        <a:p>
          <a:r>
            <a:rPr lang="en-US" sz="1600" noProof="0" dirty="0" smtClean="0"/>
            <a:t>Investigate and report allegations of non-compliance</a:t>
          </a:r>
          <a:endParaRPr lang="en-US" sz="1600" noProof="0" dirty="0"/>
        </a:p>
      </dgm:t>
    </dgm:pt>
    <dgm:pt modelId="{49F68865-331F-4162-A943-A49B8E6314AF}" type="parTrans" cxnId="{D8545163-B851-4F2F-9828-EE9E075EF6B4}">
      <dgm:prSet/>
      <dgm:spPr/>
      <dgm:t>
        <a:bodyPr/>
        <a:lstStyle/>
        <a:p>
          <a:endParaRPr lang="en-US"/>
        </a:p>
      </dgm:t>
    </dgm:pt>
    <dgm:pt modelId="{2DAF4A8C-0B91-4E91-BCEC-9ADA129957AF}" type="sibTrans" cxnId="{D8545163-B851-4F2F-9828-EE9E075EF6B4}">
      <dgm:prSet/>
      <dgm:spPr/>
      <dgm:t>
        <a:bodyPr/>
        <a:lstStyle/>
        <a:p>
          <a:endParaRPr lang="en-US"/>
        </a:p>
      </dgm:t>
    </dgm:pt>
    <dgm:pt modelId="{0B0707E0-E6FB-4EC8-ACC9-AB298B7F85C9}">
      <dgm:prSet phldrT="[Text]" custT="1"/>
      <dgm:spPr/>
      <dgm:t>
        <a:bodyPr/>
        <a:lstStyle/>
        <a:p>
          <a:r>
            <a:rPr lang="en-US" altLang="es-ES" sz="1600" noProof="0" dirty="0" smtClean="0"/>
            <a:t>Validation and presentation of regulatory informs</a:t>
          </a:r>
          <a:endParaRPr lang="en-US" sz="1600" noProof="0" dirty="0"/>
        </a:p>
      </dgm:t>
    </dgm:pt>
    <dgm:pt modelId="{EB6F85D7-CB57-48A8-9A42-EEE8217D049D}" type="parTrans" cxnId="{DD145DFA-904D-45C4-A4F6-AD1EEBE1F6C2}">
      <dgm:prSet/>
      <dgm:spPr/>
      <dgm:t>
        <a:bodyPr/>
        <a:lstStyle/>
        <a:p>
          <a:endParaRPr lang="en-US"/>
        </a:p>
      </dgm:t>
    </dgm:pt>
    <dgm:pt modelId="{DF135A4F-9802-488F-A64E-574CABB68DFD}" type="sibTrans" cxnId="{DD145DFA-904D-45C4-A4F6-AD1EEBE1F6C2}">
      <dgm:prSet/>
      <dgm:spPr/>
      <dgm:t>
        <a:bodyPr/>
        <a:lstStyle/>
        <a:p>
          <a:endParaRPr lang="en-US"/>
        </a:p>
      </dgm:t>
    </dgm:pt>
    <dgm:pt modelId="{BAEC5B22-89B2-4ECA-AF3A-33B333BA2654}">
      <dgm:prSet phldrT="[Text]" custT="1"/>
      <dgm:spPr/>
      <dgm:t>
        <a:bodyPr/>
        <a:lstStyle/>
        <a:p>
          <a:r>
            <a:rPr lang="en-US" altLang="es-ES" sz="1600" noProof="0" dirty="0" smtClean="0"/>
            <a:t>Review of marketing materials</a:t>
          </a:r>
          <a:endParaRPr lang="en-US" sz="1600" noProof="0" dirty="0"/>
        </a:p>
      </dgm:t>
    </dgm:pt>
    <dgm:pt modelId="{7B956B5D-8943-43F9-999E-6CA8E2EBC826}" type="parTrans" cxnId="{0742D10E-A0F4-44F7-BF46-E183012143F9}">
      <dgm:prSet/>
      <dgm:spPr/>
      <dgm:t>
        <a:bodyPr/>
        <a:lstStyle/>
        <a:p>
          <a:endParaRPr lang="en-US"/>
        </a:p>
      </dgm:t>
    </dgm:pt>
    <dgm:pt modelId="{6DAED5F8-A1AA-4D0C-9F77-616995919E9F}" type="sibTrans" cxnId="{0742D10E-A0F4-44F7-BF46-E183012143F9}">
      <dgm:prSet/>
      <dgm:spPr/>
      <dgm:t>
        <a:bodyPr/>
        <a:lstStyle/>
        <a:p>
          <a:endParaRPr lang="en-US"/>
        </a:p>
      </dgm:t>
    </dgm:pt>
    <dgm:pt modelId="{CC236F80-AD84-4DB6-A5FC-485298DD710E}" type="pres">
      <dgm:prSet presAssocID="{B873F7FD-C319-432C-91F0-DB20AE835A8B}" presName="Name0" presStyleCnt="0">
        <dgm:presLayoutVars>
          <dgm:dir/>
          <dgm:animLvl val="lvl"/>
          <dgm:resizeHandles val="exact"/>
        </dgm:presLayoutVars>
      </dgm:prSet>
      <dgm:spPr/>
      <dgm:t>
        <a:bodyPr/>
        <a:lstStyle/>
        <a:p>
          <a:endParaRPr lang="en-US"/>
        </a:p>
      </dgm:t>
    </dgm:pt>
    <dgm:pt modelId="{151167B5-5C48-44E2-B389-4D80773EC781}" type="pres">
      <dgm:prSet presAssocID="{BAEC5B22-89B2-4ECA-AF3A-33B333BA2654}" presName="boxAndChildren" presStyleCnt="0"/>
      <dgm:spPr/>
    </dgm:pt>
    <dgm:pt modelId="{66629C0B-55E1-4E76-A5A3-FD400650252A}" type="pres">
      <dgm:prSet presAssocID="{BAEC5B22-89B2-4ECA-AF3A-33B333BA2654}" presName="parentTextBox" presStyleLbl="node1" presStyleIdx="0" presStyleCnt="10"/>
      <dgm:spPr/>
      <dgm:t>
        <a:bodyPr/>
        <a:lstStyle/>
        <a:p>
          <a:endParaRPr lang="en-US"/>
        </a:p>
      </dgm:t>
    </dgm:pt>
    <dgm:pt modelId="{72F31641-4A38-4479-9A62-E177AA4A250D}" type="pres">
      <dgm:prSet presAssocID="{DF135A4F-9802-488F-A64E-574CABB68DFD}" presName="sp" presStyleCnt="0"/>
      <dgm:spPr/>
    </dgm:pt>
    <dgm:pt modelId="{689AB53A-22ED-461B-8851-9D05DE7768CF}" type="pres">
      <dgm:prSet presAssocID="{0B0707E0-E6FB-4EC8-ACC9-AB298B7F85C9}" presName="arrowAndChildren" presStyleCnt="0"/>
      <dgm:spPr/>
    </dgm:pt>
    <dgm:pt modelId="{AC31EFD0-1DA6-4596-99D4-1FB847A4D2D3}" type="pres">
      <dgm:prSet presAssocID="{0B0707E0-E6FB-4EC8-ACC9-AB298B7F85C9}" presName="parentTextArrow" presStyleLbl="node1" presStyleIdx="1" presStyleCnt="10"/>
      <dgm:spPr/>
      <dgm:t>
        <a:bodyPr/>
        <a:lstStyle/>
        <a:p>
          <a:endParaRPr lang="en-US"/>
        </a:p>
      </dgm:t>
    </dgm:pt>
    <dgm:pt modelId="{4B1285EF-021E-4257-B9DA-A24D95805559}" type="pres">
      <dgm:prSet presAssocID="{2DAF4A8C-0B91-4E91-BCEC-9ADA129957AF}" presName="sp" presStyleCnt="0"/>
      <dgm:spPr/>
    </dgm:pt>
    <dgm:pt modelId="{0214336F-B72C-4E6E-9515-8F79DF7428E6}" type="pres">
      <dgm:prSet presAssocID="{45B4F86B-DA34-4977-B5BB-4A898D6897D8}" presName="arrowAndChildren" presStyleCnt="0"/>
      <dgm:spPr/>
    </dgm:pt>
    <dgm:pt modelId="{0A6D8E5B-4F2E-4E20-9C02-948BF26404C8}" type="pres">
      <dgm:prSet presAssocID="{45B4F86B-DA34-4977-B5BB-4A898D6897D8}" presName="parentTextArrow" presStyleLbl="node1" presStyleIdx="2" presStyleCnt="10"/>
      <dgm:spPr/>
      <dgm:t>
        <a:bodyPr/>
        <a:lstStyle/>
        <a:p>
          <a:endParaRPr lang="en-US"/>
        </a:p>
      </dgm:t>
    </dgm:pt>
    <dgm:pt modelId="{71D45473-C334-4D59-9E0C-810F5B5D7D07}" type="pres">
      <dgm:prSet presAssocID="{AAA4EEB6-CAB7-4644-B1F3-67B839EF7CE4}" presName="sp" presStyleCnt="0"/>
      <dgm:spPr/>
    </dgm:pt>
    <dgm:pt modelId="{8CA2A48C-1C0B-41C9-8FAA-658627D82055}" type="pres">
      <dgm:prSet presAssocID="{4783766E-D1CA-466F-8EA8-19CB8F95E4CB}" presName="arrowAndChildren" presStyleCnt="0"/>
      <dgm:spPr/>
    </dgm:pt>
    <dgm:pt modelId="{C1DBFE26-20E7-4847-B0DB-4896C377A113}" type="pres">
      <dgm:prSet presAssocID="{4783766E-D1CA-466F-8EA8-19CB8F95E4CB}" presName="parentTextArrow" presStyleLbl="node1" presStyleIdx="3" presStyleCnt="10"/>
      <dgm:spPr/>
      <dgm:t>
        <a:bodyPr/>
        <a:lstStyle/>
        <a:p>
          <a:endParaRPr lang="en-US"/>
        </a:p>
      </dgm:t>
    </dgm:pt>
    <dgm:pt modelId="{10EC5755-CB87-4700-8097-DBF193225AA6}" type="pres">
      <dgm:prSet presAssocID="{E5B764E8-BA50-4D1E-99AE-0FF7B8ACE0D1}" presName="sp" presStyleCnt="0"/>
      <dgm:spPr/>
    </dgm:pt>
    <dgm:pt modelId="{60D32D76-2463-4B08-BFC3-8A75EBFD61DA}" type="pres">
      <dgm:prSet presAssocID="{07BF9A98-462A-42D3-B23E-BDD088949980}" presName="arrowAndChildren" presStyleCnt="0"/>
      <dgm:spPr/>
    </dgm:pt>
    <dgm:pt modelId="{4611CB1F-0257-42C8-9F5A-04A69626DEB0}" type="pres">
      <dgm:prSet presAssocID="{07BF9A98-462A-42D3-B23E-BDD088949980}" presName="parentTextArrow" presStyleLbl="node1" presStyleIdx="4" presStyleCnt="10"/>
      <dgm:spPr/>
      <dgm:t>
        <a:bodyPr/>
        <a:lstStyle/>
        <a:p>
          <a:endParaRPr lang="en-US"/>
        </a:p>
      </dgm:t>
    </dgm:pt>
    <dgm:pt modelId="{11720982-98EC-4E8E-805B-FB0D6AC729B7}" type="pres">
      <dgm:prSet presAssocID="{BD92283E-8F43-4A46-A339-360677B05274}" presName="sp" presStyleCnt="0"/>
      <dgm:spPr/>
    </dgm:pt>
    <dgm:pt modelId="{30B55A10-8664-4224-995A-702719FEFB5B}" type="pres">
      <dgm:prSet presAssocID="{2D6D70F7-487E-4BCA-961B-4B636B314374}" presName="arrowAndChildren" presStyleCnt="0"/>
      <dgm:spPr/>
    </dgm:pt>
    <dgm:pt modelId="{DF0BAFF2-66BD-436A-92E1-277D58BBE40E}" type="pres">
      <dgm:prSet presAssocID="{2D6D70F7-487E-4BCA-961B-4B636B314374}" presName="parentTextArrow" presStyleLbl="node1" presStyleIdx="5" presStyleCnt="10"/>
      <dgm:spPr/>
      <dgm:t>
        <a:bodyPr/>
        <a:lstStyle/>
        <a:p>
          <a:endParaRPr lang="en-US"/>
        </a:p>
      </dgm:t>
    </dgm:pt>
    <dgm:pt modelId="{A013B923-6B46-4BAC-BB97-8F78AF5A89B1}" type="pres">
      <dgm:prSet presAssocID="{16A24789-9B69-4E84-AA6F-CD142E90C82A}" presName="sp" presStyleCnt="0"/>
      <dgm:spPr/>
    </dgm:pt>
    <dgm:pt modelId="{EE292F5B-FEAA-41CA-9DDD-46B07621832E}" type="pres">
      <dgm:prSet presAssocID="{194B2BDE-4E42-4CD2-88B1-28CF2350E130}" presName="arrowAndChildren" presStyleCnt="0"/>
      <dgm:spPr/>
    </dgm:pt>
    <dgm:pt modelId="{DA9A95EC-2931-45A1-9F4E-31299D117F64}" type="pres">
      <dgm:prSet presAssocID="{194B2BDE-4E42-4CD2-88B1-28CF2350E130}" presName="parentTextArrow" presStyleLbl="node1" presStyleIdx="6" presStyleCnt="10"/>
      <dgm:spPr/>
      <dgm:t>
        <a:bodyPr/>
        <a:lstStyle/>
        <a:p>
          <a:endParaRPr lang="en-US"/>
        </a:p>
      </dgm:t>
    </dgm:pt>
    <dgm:pt modelId="{1C1D43BC-5902-4EA7-8381-0B868CBAC65B}" type="pres">
      <dgm:prSet presAssocID="{CD7DAB07-7167-4277-9598-1581C74DA193}" presName="sp" presStyleCnt="0"/>
      <dgm:spPr/>
    </dgm:pt>
    <dgm:pt modelId="{E39ADBAF-4A8F-4305-96EA-92B4308643CF}" type="pres">
      <dgm:prSet presAssocID="{596FCB2D-0A24-4D25-A751-68DE1067D79D}" presName="arrowAndChildren" presStyleCnt="0"/>
      <dgm:spPr/>
    </dgm:pt>
    <dgm:pt modelId="{0141C87C-42D8-47F7-B353-8CF68C660605}" type="pres">
      <dgm:prSet presAssocID="{596FCB2D-0A24-4D25-A751-68DE1067D79D}" presName="parentTextArrow" presStyleLbl="node1" presStyleIdx="7" presStyleCnt="10"/>
      <dgm:spPr/>
      <dgm:t>
        <a:bodyPr/>
        <a:lstStyle/>
        <a:p>
          <a:endParaRPr lang="en-US"/>
        </a:p>
      </dgm:t>
    </dgm:pt>
    <dgm:pt modelId="{CC7CF765-6A60-4758-A43C-A4BCD2F9285A}" type="pres">
      <dgm:prSet presAssocID="{4A031314-E2E6-4905-87E8-2EB5CF5FE8D8}" presName="sp" presStyleCnt="0"/>
      <dgm:spPr/>
    </dgm:pt>
    <dgm:pt modelId="{8AD9CFC0-BAA4-4B9E-A748-C6C63FF6563A}" type="pres">
      <dgm:prSet presAssocID="{645FC797-CF8B-4789-94B5-C2631517401D}" presName="arrowAndChildren" presStyleCnt="0"/>
      <dgm:spPr/>
    </dgm:pt>
    <dgm:pt modelId="{6EC9B102-A416-42FE-8D5D-8DD1DBC9662A}" type="pres">
      <dgm:prSet presAssocID="{645FC797-CF8B-4789-94B5-C2631517401D}" presName="parentTextArrow" presStyleLbl="node1" presStyleIdx="8" presStyleCnt="10"/>
      <dgm:spPr/>
      <dgm:t>
        <a:bodyPr/>
        <a:lstStyle/>
        <a:p>
          <a:endParaRPr lang="en-US"/>
        </a:p>
      </dgm:t>
    </dgm:pt>
    <dgm:pt modelId="{2CD3C107-E2DC-4333-8C0E-A80C2A602503}" type="pres">
      <dgm:prSet presAssocID="{6F5378CD-C35E-4586-8FCF-6B6321878058}" presName="sp" presStyleCnt="0"/>
      <dgm:spPr/>
    </dgm:pt>
    <dgm:pt modelId="{778783F6-9136-4349-9432-14F591D6F13C}" type="pres">
      <dgm:prSet presAssocID="{7CDFC15F-7270-44BE-90F5-547847D95B68}" presName="arrowAndChildren" presStyleCnt="0"/>
      <dgm:spPr/>
    </dgm:pt>
    <dgm:pt modelId="{79FB5877-878B-4B0B-B597-5C72DD44CF58}" type="pres">
      <dgm:prSet presAssocID="{7CDFC15F-7270-44BE-90F5-547847D95B68}" presName="parentTextArrow" presStyleLbl="node1" presStyleIdx="9" presStyleCnt="10"/>
      <dgm:spPr/>
      <dgm:t>
        <a:bodyPr/>
        <a:lstStyle/>
        <a:p>
          <a:endParaRPr lang="en-US"/>
        </a:p>
      </dgm:t>
    </dgm:pt>
  </dgm:ptLst>
  <dgm:cxnLst>
    <dgm:cxn modelId="{A654B4B5-95EB-416E-83B6-E6CC875638B2}" type="presOf" srcId="{0B0707E0-E6FB-4EC8-ACC9-AB298B7F85C9}" destId="{AC31EFD0-1DA6-4596-99D4-1FB847A4D2D3}" srcOrd="0" destOrd="0" presId="urn:microsoft.com/office/officeart/2005/8/layout/process4"/>
    <dgm:cxn modelId="{01FB699D-1010-4013-AD8B-ABBDAA63DAAF}" type="presOf" srcId="{45B4F86B-DA34-4977-B5BB-4A898D6897D8}" destId="{0A6D8E5B-4F2E-4E20-9C02-948BF26404C8}" srcOrd="0" destOrd="0" presId="urn:microsoft.com/office/officeart/2005/8/layout/process4"/>
    <dgm:cxn modelId="{7A332136-40C6-4746-8140-A9E542328CBC}" srcId="{B873F7FD-C319-432C-91F0-DB20AE835A8B}" destId="{645FC797-CF8B-4789-94B5-C2631517401D}" srcOrd="1" destOrd="0" parTransId="{A613F8E0-75BE-4371-98B1-EB2BA45E474A}" sibTransId="{4A031314-E2E6-4905-87E8-2EB5CF5FE8D8}"/>
    <dgm:cxn modelId="{0F4014C2-9754-44BA-B7A1-06C177F741E1}" type="presOf" srcId="{BAEC5B22-89B2-4ECA-AF3A-33B333BA2654}" destId="{66629C0B-55E1-4E76-A5A3-FD400650252A}" srcOrd="0" destOrd="0" presId="urn:microsoft.com/office/officeart/2005/8/layout/process4"/>
    <dgm:cxn modelId="{FAEE7A7C-C719-4BD9-93F0-AF0CF1F884D5}" srcId="{B873F7FD-C319-432C-91F0-DB20AE835A8B}" destId="{2D6D70F7-487E-4BCA-961B-4B636B314374}" srcOrd="4" destOrd="0" parTransId="{E1EF67CE-4AF1-4C7E-A657-0557C4D0A2D8}" sibTransId="{BD92283E-8F43-4A46-A339-360677B05274}"/>
    <dgm:cxn modelId="{A587F26B-AA0E-4ADE-B636-B6FEC10CC7B1}" type="presOf" srcId="{596FCB2D-0A24-4D25-A751-68DE1067D79D}" destId="{0141C87C-42D8-47F7-B353-8CF68C660605}" srcOrd="0" destOrd="0" presId="urn:microsoft.com/office/officeart/2005/8/layout/process4"/>
    <dgm:cxn modelId="{D8545163-B851-4F2F-9828-EE9E075EF6B4}" srcId="{B873F7FD-C319-432C-91F0-DB20AE835A8B}" destId="{45B4F86B-DA34-4977-B5BB-4A898D6897D8}" srcOrd="7" destOrd="0" parTransId="{49F68865-331F-4162-A943-A49B8E6314AF}" sibTransId="{2DAF4A8C-0B91-4E91-BCEC-9ADA129957AF}"/>
    <dgm:cxn modelId="{F8F2BA3E-1AF3-44EF-B492-4F98106551DE}" srcId="{B873F7FD-C319-432C-91F0-DB20AE835A8B}" destId="{7CDFC15F-7270-44BE-90F5-547847D95B68}" srcOrd="0" destOrd="0" parTransId="{659787E1-F583-449F-8A2D-F8479F7F51A6}" sibTransId="{6F5378CD-C35E-4586-8FCF-6B6321878058}"/>
    <dgm:cxn modelId="{01E20C50-46BD-4998-9C24-C19618E635BE}" srcId="{B873F7FD-C319-432C-91F0-DB20AE835A8B}" destId="{4783766E-D1CA-466F-8EA8-19CB8F95E4CB}" srcOrd="6" destOrd="0" parTransId="{19324817-0995-4F0E-9228-1434B168ED89}" sibTransId="{AAA4EEB6-CAB7-4644-B1F3-67B839EF7CE4}"/>
    <dgm:cxn modelId="{84FB0273-3EF2-4BA8-BA93-50A5241FE6D7}" type="presOf" srcId="{7CDFC15F-7270-44BE-90F5-547847D95B68}" destId="{79FB5877-878B-4B0B-B597-5C72DD44CF58}" srcOrd="0" destOrd="0" presId="urn:microsoft.com/office/officeart/2005/8/layout/process4"/>
    <dgm:cxn modelId="{CBE04567-7F82-44E1-A422-C299D83FA946}" type="presOf" srcId="{B873F7FD-C319-432C-91F0-DB20AE835A8B}" destId="{CC236F80-AD84-4DB6-A5FC-485298DD710E}" srcOrd="0" destOrd="0" presId="urn:microsoft.com/office/officeart/2005/8/layout/process4"/>
    <dgm:cxn modelId="{D9B30F70-2E35-4C65-889C-0EC485BB04A6}" srcId="{B873F7FD-C319-432C-91F0-DB20AE835A8B}" destId="{596FCB2D-0A24-4D25-A751-68DE1067D79D}" srcOrd="2" destOrd="0" parTransId="{660998DB-8044-4CED-A8A7-9C872C47817D}" sibTransId="{CD7DAB07-7167-4277-9598-1581C74DA193}"/>
    <dgm:cxn modelId="{BB5ED8AE-E0E9-4D0D-B80F-9F0545A2EE90}" type="presOf" srcId="{4783766E-D1CA-466F-8EA8-19CB8F95E4CB}" destId="{C1DBFE26-20E7-4847-B0DB-4896C377A113}" srcOrd="0" destOrd="0" presId="urn:microsoft.com/office/officeart/2005/8/layout/process4"/>
    <dgm:cxn modelId="{D92017C1-19F8-4FCD-99CB-E624D40DA723}" type="presOf" srcId="{194B2BDE-4E42-4CD2-88B1-28CF2350E130}" destId="{DA9A95EC-2931-45A1-9F4E-31299D117F64}" srcOrd="0" destOrd="0" presId="urn:microsoft.com/office/officeart/2005/8/layout/process4"/>
    <dgm:cxn modelId="{9AD957C7-FF3F-412E-8A7E-F68F5B84970D}" srcId="{B873F7FD-C319-432C-91F0-DB20AE835A8B}" destId="{194B2BDE-4E42-4CD2-88B1-28CF2350E130}" srcOrd="3" destOrd="0" parTransId="{1B5B7CEE-A427-45FF-9C3D-96A8921C9625}" sibTransId="{16A24789-9B69-4E84-AA6F-CD142E90C82A}"/>
    <dgm:cxn modelId="{DD145DFA-904D-45C4-A4F6-AD1EEBE1F6C2}" srcId="{B873F7FD-C319-432C-91F0-DB20AE835A8B}" destId="{0B0707E0-E6FB-4EC8-ACC9-AB298B7F85C9}" srcOrd="8" destOrd="0" parTransId="{EB6F85D7-CB57-48A8-9A42-EEE8217D049D}" sibTransId="{DF135A4F-9802-488F-A64E-574CABB68DFD}"/>
    <dgm:cxn modelId="{0742D10E-A0F4-44F7-BF46-E183012143F9}" srcId="{B873F7FD-C319-432C-91F0-DB20AE835A8B}" destId="{BAEC5B22-89B2-4ECA-AF3A-33B333BA2654}" srcOrd="9" destOrd="0" parTransId="{7B956B5D-8943-43F9-999E-6CA8E2EBC826}" sibTransId="{6DAED5F8-A1AA-4D0C-9F77-616995919E9F}"/>
    <dgm:cxn modelId="{18B82F52-970F-4A35-B23A-05D957151065}" type="presOf" srcId="{07BF9A98-462A-42D3-B23E-BDD088949980}" destId="{4611CB1F-0257-42C8-9F5A-04A69626DEB0}" srcOrd="0" destOrd="0" presId="urn:microsoft.com/office/officeart/2005/8/layout/process4"/>
    <dgm:cxn modelId="{421FC5CE-A56F-48DA-9524-A98004402CC9}" type="presOf" srcId="{2D6D70F7-487E-4BCA-961B-4B636B314374}" destId="{DF0BAFF2-66BD-436A-92E1-277D58BBE40E}" srcOrd="0" destOrd="0" presId="urn:microsoft.com/office/officeart/2005/8/layout/process4"/>
    <dgm:cxn modelId="{CA579CD6-1B72-48DB-92C5-55A474CAD525}" srcId="{B873F7FD-C319-432C-91F0-DB20AE835A8B}" destId="{07BF9A98-462A-42D3-B23E-BDD088949980}" srcOrd="5" destOrd="0" parTransId="{DBF6B6F8-034F-41B4-A58F-C2FAB0CB2A77}" sibTransId="{E5B764E8-BA50-4D1E-99AE-0FF7B8ACE0D1}"/>
    <dgm:cxn modelId="{5CB72822-1C2D-4690-9E18-C39A5BC55A21}" type="presOf" srcId="{645FC797-CF8B-4789-94B5-C2631517401D}" destId="{6EC9B102-A416-42FE-8D5D-8DD1DBC9662A}" srcOrd="0" destOrd="0" presId="urn:microsoft.com/office/officeart/2005/8/layout/process4"/>
    <dgm:cxn modelId="{CD4E9619-480B-42FA-BAF8-691AA5E72718}" type="presParOf" srcId="{CC236F80-AD84-4DB6-A5FC-485298DD710E}" destId="{151167B5-5C48-44E2-B389-4D80773EC781}" srcOrd="0" destOrd="0" presId="urn:microsoft.com/office/officeart/2005/8/layout/process4"/>
    <dgm:cxn modelId="{44D0EF25-4E61-448D-A76B-FFD42D851614}" type="presParOf" srcId="{151167B5-5C48-44E2-B389-4D80773EC781}" destId="{66629C0B-55E1-4E76-A5A3-FD400650252A}" srcOrd="0" destOrd="0" presId="urn:microsoft.com/office/officeart/2005/8/layout/process4"/>
    <dgm:cxn modelId="{DD5A1413-C168-48CE-A277-A87E90FF7A7C}" type="presParOf" srcId="{CC236F80-AD84-4DB6-A5FC-485298DD710E}" destId="{72F31641-4A38-4479-9A62-E177AA4A250D}" srcOrd="1" destOrd="0" presId="urn:microsoft.com/office/officeart/2005/8/layout/process4"/>
    <dgm:cxn modelId="{24267999-A603-487D-A837-E9ECB684FC1F}" type="presParOf" srcId="{CC236F80-AD84-4DB6-A5FC-485298DD710E}" destId="{689AB53A-22ED-461B-8851-9D05DE7768CF}" srcOrd="2" destOrd="0" presId="urn:microsoft.com/office/officeart/2005/8/layout/process4"/>
    <dgm:cxn modelId="{2B1216C4-2E34-499F-A38D-E0124EACF219}" type="presParOf" srcId="{689AB53A-22ED-461B-8851-9D05DE7768CF}" destId="{AC31EFD0-1DA6-4596-99D4-1FB847A4D2D3}" srcOrd="0" destOrd="0" presId="urn:microsoft.com/office/officeart/2005/8/layout/process4"/>
    <dgm:cxn modelId="{CD3B9D5A-9863-4AD8-A059-A85E675A1963}" type="presParOf" srcId="{CC236F80-AD84-4DB6-A5FC-485298DD710E}" destId="{4B1285EF-021E-4257-B9DA-A24D95805559}" srcOrd="3" destOrd="0" presId="urn:microsoft.com/office/officeart/2005/8/layout/process4"/>
    <dgm:cxn modelId="{8E128BF3-6B47-4316-9760-E24A9D8C63B5}" type="presParOf" srcId="{CC236F80-AD84-4DB6-A5FC-485298DD710E}" destId="{0214336F-B72C-4E6E-9515-8F79DF7428E6}" srcOrd="4" destOrd="0" presId="urn:microsoft.com/office/officeart/2005/8/layout/process4"/>
    <dgm:cxn modelId="{D5F17366-6D77-40BF-886B-C464FE4A346E}" type="presParOf" srcId="{0214336F-B72C-4E6E-9515-8F79DF7428E6}" destId="{0A6D8E5B-4F2E-4E20-9C02-948BF26404C8}" srcOrd="0" destOrd="0" presId="urn:microsoft.com/office/officeart/2005/8/layout/process4"/>
    <dgm:cxn modelId="{4F4B11B3-B7B0-49C0-AACF-3077961ABDCE}" type="presParOf" srcId="{CC236F80-AD84-4DB6-A5FC-485298DD710E}" destId="{71D45473-C334-4D59-9E0C-810F5B5D7D07}" srcOrd="5" destOrd="0" presId="urn:microsoft.com/office/officeart/2005/8/layout/process4"/>
    <dgm:cxn modelId="{F4A18238-E1C2-482D-A329-B1D980B334F9}" type="presParOf" srcId="{CC236F80-AD84-4DB6-A5FC-485298DD710E}" destId="{8CA2A48C-1C0B-41C9-8FAA-658627D82055}" srcOrd="6" destOrd="0" presId="urn:microsoft.com/office/officeart/2005/8/layout/process4"/>
    <dgm:cxn modelId="{7270CDBE-7B1D-49B2-B75B-2B550522F31A}" type="presParOf" srcId="{8CA2A48C-1C0B-41C9-8FAA-658627D82055}" destId="{C1DBFE26-20E7-4847-B0DB-4896C377A113}" srcOrd="0" destOrd="0" presId="urn:microsoft.com/office/officeart/2005/8/layout/process4"/>
    <dgm:cxn modelId="{AA0FC360-5BCB-4092-AF7F-895A05ABA51E}" type="presParOf" srcId="{CC236F80-AD84-4DB6-A5FC-485298DD710E}" destId="{10EC5755-CB87-4700-8097-DBF193225AA6}" srcOrd="7" destOrd="0" presId="urn:microsoft.com/office/officeart/2005/8/layout/process4"/>
    <dgm:cxn modelId="{575F7725-CA49-4E18-BE76-21C1A40AF2EF}" type="presParOf" srcId="{CC236F80-AD84-4DB6-A5FC-485298DD710E}" destId="{60D32D76-2463-4B08-BFC3-8A75EBFD61DA}" srcOrd="8" destOrd="0" presId="urn:microsoft.com/office/officeart/2005/8/layout/process4"/>
    <dgm:cxn modelId="{120D97B3-045B-498D-90D3-CEC5E37F43C7}" type="presParOf" srcId="{60D32D76-2463-4B08-BFC3-8A75EBFD61DA}" destId="{4611CB1F-0257-42C8-9F5A-04A69626DEB0}" srcOrd="0" destOrd="0" presId="urn:microsoft.com/office/officeart/2005/8/layout/process4"/>
    <dgm:cxn modelId="{0AA712B9-31CC-4B00-983B-CE1D774088F1}" type="presParOf" srcId="{CC236F80-AD84-4DB6-A5FC-485298DD710E}" destId="{11720982-98EC-4E8E-805B-FB0D6AC729B7}" srcOrd="9" destOrd="0" presId="urn:microsoft.com/office/officeart/2005/8/layout/process4"/>
    <dgm:cxn modelId="{ED481978-5E41-459D-BAAC-61A04ABF60B9}" type="presParOf" srcId="{CC236F80-AD84-4DB6-A5FC-485298DD710E}" destId="{30B55A10-8664-4224-995A-702719FEFB5B}" srcOrd="10" destOrd="0" presId="urn:microsoft.com/office/officeart/2005/8/layout/process4"/>
    <dgm:cxn modelId="{FF2AF841-BD47-4E9E-B354-1EE036899635}" type="presParOf" srcId="{30B55A10-8664-4224-995A-702719FEFB5B}" destId="{DF0BAFF2-66BD-436A-92E1-277D58BBE40E}" srcOrd="0" destOrd="0" presId="urn:microsoft.com/office/officeart/2005/8/layout/process4"/>
    <dgm:cxn modelId="{BF66161E-D0C9-4F7E-9821-3957D3E7ECB2}" type="presParOf" srcId="{CC236F80-AD84-4DB6-A5FC-485298DD710E}" destId="{A013B923-6B46-4BAC-BB97-8F78AF5A89B1}" srcOrd="11" destOrd="0" presId="urn:microsoft.com/office/officeart/2005/8/layout/process4"/>
    <dgm:cxn modelId="{9CD1A264-375C-44B8-9B8A-D5C081A4438E}" type="presParOf" srcId="{CC236F80-AD84-4DB6-A5FC-485298DD710E}" destId="{EE292F5B-FEAA-41CA-9DDD-46B07621832E}" srcOrd="12" destOrd="0" presId="urn:microsoft.com/office/officeart/2005/8/layout/process4"/>
    <dgm:cxn modelId="{A69887B3-7644-4C5A-816D-F4B48C5D6FB5}" type="presParOf" srcId="{EE292F5B-FEAA-41CA-9DDD-46B07621832E}" destId="{DA9A95EC-2931-45A1-9F4E-31299D117F64}" srcOrd="0" destOrd="0" presId="urn:microsoft.com/office/officeart/2005/8/layout/process4"/>
    <dgm:cxn modelId="{251E878C-C934-4675-BC80-EF1A5DC2B718}" type="presParOf" srcId="{CC236F80-AD84-4DB6-A5FC-485298DD710E}" destId="{1C1D43BC-5902-4EA7-8381-0B868CBAC65B}" srcOrd="13" destOrd="0" presId="urn:microsoft.com/office/officeart/2005/8/layout/process4"/>
    <dgm:cxn modelId="{14D0A2BF-33C7-4403-97EC-C71A92837964}" type="presParOf" srcId="{CC236F80-AD84-4DB6-A5FC-485298DD710E}" destId="{E39ADBAF-4A8F-4305-96EA-92B4308643CF}" srcOrd="14" destOrd="0" presId="urn:microsoft.com/office/officeart/2005/8/layout/process4"/>
    <dgm:cxn modelId="{C82100AF-8E42-4EAE-82A3-B56BB7F6FB8B}" type="presParOf" srcId="{E39ADBAF-4A8F-4305-96EA-92B4308643CF}" destId="{0141C87C-42D8-47F7-B353-8CF68C660605}" srcOrd="0" destOrd="0" presId="urn:microsoft.com/office/officeart/2005/8/layout/process4"/>
    <dgm:cxn modelId="{87583980-DFC0-495B-A24A-E2EAAA5C7930}" type="presParOf" srcId="{CC236F80-AD84-4DB6-A5FC-485298DD710E}" destId="{CC7CF765-6A60-4758-A43C-A4BCD2F9285A}" srcOrd="15" destOrd="0" presId="urn:microsoft.com/office/officeart/2005/8/layout/process4"/>
    <dgm:cxn modelId="{0C734E59-607C-4B2B-A6FA-B2F61D3BCFC4}" type="presParOf" srcId="{CC236F80-AD84-4DB6-A5FC-485298DD710E}" destId="{8AD9CFC0-BAA4-4B9E-A748-C6C63FF6563A}" srcOrd="16" destOrd="0" presId="urn:microsoft.com/office/officeart/2005/8/layout/process4"/>
    <dgm:cxn modelId="{D23B43A6-2BAE-4706-BEF5-2EAFCB1275E1}" type="presParOf" srcId="{8AD9CFC0-BAA4-4B9E-A748-C6C63FF6563A}" destId="{6EC9B102-A416-42FE-8D5D-8DD1DBC9662A}" srcOrd="0" destOrd="0" presId="urn:microsoft.com/office/officeart/2005/8/layout/process4"/>
    <dgm:cxn modelId="{0EDB59EA-B77D-408B-93D3-386268F44ADF}" type="presParOf" srcId="{CC236F80-AD84-4DB6-A5FC-485298DD710E}" destId="{2CD3C107-E2DC-4333-8C0E-A80C2A602503}" srcOrd="17" destOrd="0" presId="urn:microsoft.com/office/officeart/2005/8/layout/process4"/>
    <dgm:cxn modelId="{49627CD1-3DB4-4B69-9B2F-7671A8E5FEFB}" type="presParOf" srcId="{CC236F80-AD84-4DB6-A5FC-485298DD710E}" destId="{778783F6-9136-4349-9432-14F591D6F13C}" srcOrd="18" destOrd="0" presId="urn:microsoft.com/office/officeart/2005/8/layout/process4"/>
    <dgm:cxn modelId="{069A836A-0B84-4A9E-BC98-B5E3ECA63979}" type="presParOf" srcId="{778783F6-9136-4349-9432-14F591D6F13C}" destId="{79FB5877-878B-4B0B-B597-5C72DD44CF5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A36E15-B5B9-4090-BEBD-0A0C71587E9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2D33FC6B-60CB-4D5D-8BF8-9B527E8A2B7C}">
      <dgm:prSet phldrT="[Text]"/>
      <dgm:spPr/>
      <dgm:t>
        <a:bodyPr/>
        <a:lstStyle/>
        <a:p>
          <a:r>
            <a:rPr lang="en-US" noProof="0" dirty="0" smtClean="0"/>
            <a:t>Step 1</a:t>
          </a:r>
          <a:endParaRPr lang="en-US" noProof="0" dirty="0"/>
        </a:p>
      </dgm:t>
    </dgm:pt>
    <dgm:pt modelId="{1DDD8B3A-A75E-424D-BD4F-ACA65CBA62FD}" type="parTrans" cxnId="{10B82C0A-999B-4586-A129-56C71B7D1E27}">
      <dgm:prSet/>
      <dgm:spPr/>
      <dgm:t>
        <a:bodyPr/>
        <a:lstStyle/>
        <a:p>
          <a:endParaRPr lang="es-PR" noProof="0"/>
        </a:p>
      </dgm:t>
    </dgm:pt>
    <dgm:pt modelId="{543EC247-0088-435E-B14D-6C2E17E038D8}" type="sibTrans" cxnId="{10B82C0A-999B-4586-A129-56C71B7D1E27}">
      <dgm:prSet/>
      <dgm:spPr/>
      <dgm:t>
        <a:bodyPr/>
        <a:lstStyle/>
        <a:p>
          <a:endParaRPr lang="es-PR" noProof="0"/>
        </a:p>
      </dgm:t>
    </dgm:pt>
    <dgm:pt modelId="{ED7B1BCB-E195-4901-BFBA-45DAE3568AE4}">
      <dgm:prSet phldrT="[Text]"/>
      <dgm:spPr/>
      <dgm:t>
        <a:bodyPr/>
        <a:lstStyle/>
        <a:p>
          <a:r>
            <a:rPr lang="en-US" noProof="0" dirty="0" smtClean="0"/>
            <a:t>Test 1B</a:t>
          </a:r>
          <a:endParaRPr lang="en-US" noProof="0" dirty="0"/>
        </a:p>
      </dgm:t>
    </dgm:pt>
    <dgm:pt modelId="{0B24A371-69C2-4E8C-9EF2-78EABD8A01B2}" type="parTrans" cxnId="{C14B4939-6F80-41BB-B6A3-839703BC2EFF}">
      <dgm:prSet/>
      <dgm:spPr/>
      <dgm:t>
        <a:bodyPr/>
        <a:lstStyle/>
        <a:p>
          <a:endParaRPr lang="es-PR" noProof="0"/>
        </a:p>
      </dgm:t>
    </dgm:pt>
    <dgm:pt modelId="{54406A57-F992-4512-95FA-1D489D26BDDB}" type="sibTrans" cxnId="{C14B4939-6F80-41BB-B6A3-839703BC2EFF}">
      <dgm:prSet/>
      <dgm:spPr/>
      <dgm:t>
        <a:bodyPr/>
        <a:lstStyle/>
        <a:p>
          <a:endParaRPr lang="es-PR" noProof="0"/>
        </a:p>
      </dgm:t>
    </dgm:pt>
    <dgm:pt modelId="{F912F388-40C1-4ED7-86EC-B63B4AC31C36}">
      <dgm:prSet phldrT="[Text]"/>
      <dgm:spPr/>
      <dgm:t>
        <a:bodyPr/>
        <a:lstStyle/>
        <a:p>
          <a:r>
            <a:rPr lang="en-US" noProof="0" dirty="0" smtClean="0"/>
            <a:t>Step 2</a:t>
          </a:r>
          <a:endParaRPr lang="en-US" noProof="0" dirty="0"/>
        </a:p>
      </dgm:t>
    </dgm:pt>
    <dgm:pt modelId="{02C13962-7461-4D50-8585-F2AADB26F733}" type="parTrans" cxnId="{99D795B4-AA93-4151-B077-F7625ADE475C}">
      <dgm:prSet/>
      <dgm:spPr/>
      <dgm:t>
        <a:bodyPr/>
        <a:lstStyle/>
        <a:p>
          <a:endParaRPr lang="es-PR" noProof="0"/>
        </a:p>
      </dgm:t>
    </dgm:pt>
    <dgm:pt modelId="{4CC3355D-646B-4F03-B97B-A28B9E11B4E1}" type="sibTrans" cxnId="{99D795B4-AA93-4151-B077-F7625ADE475C}">
      <dgm:prSet/>
      <dgm:spPr/>
      <dgm:t>
        <a:bodyPr/>
        <a:lstStyle/>
        <a:p>
          <a:endParaRPr lang="es-PR" noProof="0"/>
        </a:p>
      </dgm:t>
    </dgm:pt>
    <dgm:pt modelId="{C43E3A7A-E4A6-4C5C-A4B8-E5134C8113A4}">
      <dgm:prSet phldrT="[Text]"/>
      <dgm:spPr/>
      <dgm:t>
        <a:bodyPr/>
        <a:lstStyle/>
        <a:p>
          <a:endParaRPr lang="en-US" noProof="0" dirty="0"/>
        </a:p>
      </dgm:t>
    </dgm:pt>
    <dgm:pt modelId="{E34A2645-D955-499D-8FF2-E3A27F42162B}" type="parTrans" cxnId="{BEAF8E74-8DE4-4715-839F-09B1904978BB}">
      <dgm:prSet/>
      <dgm:spPr/>
      <dgm:t>
        <a:bodyPr/>
        <a:lstStyle/>
        <a:p>
          <a:endParaRPr lang="es-PR" noProof="0"/>
        </a:p>
      </dgm:t>
    </dgm:pt>
    <dgm:pt modelId="{C0EF0432-C5EA-48AB-BD28-84331E09D5D5}" type="sibTrans" cxnId="{BEAF8E74-8DE4-4715-839F-09B1904978BB}">
      <dgm:prSet/>
      <dgm:spPr/>
      <dgm:t>
        <a:bodyPr/>
        <a:lstStyle/>
        <a:p>
          <a:endParaRPr lang="es-PR" noProof="0"/>
        </a:p>
      </dgm:t>
    </dgm:pt>
    <dgm:pt modelId="{A841C5FF-9EF6-49FE-BF7B-DD8A1830A007}">
      <dgm:prSet phldrT="[Text]"/>
      <dgm:spPr/>
      <dgm:t>
        <a:bodyPr/>
        <a:lstStyle/>
        <a:p>
          <a:r>
            <a:rPr lang="en-US" noProof="0" dirty="0" smtClean="0"/>
            <a:t>Step 3</a:t>
          </a:r>
          <a:endParaRPr lang="en-US" noProof="0" dirty="0"/>
        </a:p>
      </dgm:t>
    </dgm:pt>
    <dgm:pt modelId="{51B309E8-5893-4C94-9A48-FCDA88662BA0}" type="parTrans" cxnId="{2B650828-5A65-4E39-880C-4EB93D35E3B0}">
      <dgm:prSet/>
      <dgm:spPr/>
      <dgm:t>
        <a:bodyPr/>
        <a:lstStyle/>
        <a:p>
          <a:endParaRPr lang="es-PR" noProof="0"/>
        </a:p>
      </dgm:t>
    </dgm:pt>
    <dgm:pt modelId="{42261D42-1153-43BE-927A-C731D0BBE2D3}" type="sibTrans" cxnId="{2B650828-5A65-4E39-880C-4EB93D35E3B0}">
      <dgm:prSet/>
      <dgm:spPr/>
      <dgm:t>
        <a:bodyPr/>
        <a:lstStyle/>
        <a:p>
          <a:endParaRPr lang="es-PR" noProof="0"/>
        </a:p>
      </dgm:t>
    </dgm:pt>
    <dgm:pt modelId="{D3872457-74D8-4767-B432-2665512E4FDC}">
      <dgm:prSet phldrT="[Text]"/>
      <dgm:spPr/>
      <dgm:t>
        <a:bodyPr/>
        <a:lstStyle/>
        <a:p>
          <a:r>
            <a:rPr lang="en-US" noProof="0" dirty="0" smtClean="0"/>
            <a:t>Test 2A </a:t>
          </a:r>
          <a:endParaRPr lang="en-US" noProof="0" dirty="0"/>
        </a:p>
      </dgm:t>
    </dgm:pt>
    <dgm:pt modelId="{3DF61E57-E676-4175-8F5C-C233BE3059FB}" type="parTrans" cxnId="{8CAE170F-146A-4B07-80EC-1AF7BF3D5CDA}">
      <dgm:prSet/>
      <dgm:spPr/>
      <dgm:t>
        <a:bodyPr/>
        <a:lstStyle/>
        <a:p>
          <a:endParaRPr lang="es-PR" noProof="0"/>
        </a:p>
      </dgm:t>
    </dgm:pt>
    <dgm:pt modelId="{676FD3DB-6A98-4F43-9D23-BFC3D1D28B35}" type="sibTrans" cxnId="{8CAE170F-146A-4B07-80EC-1AF7BF3D5CDA}">
      <dgm:prSet/>
      <dgm:spPr/>
      <dgm:t>
        <a:bodyPr/>
        <a:lstStyle/>
        <a:p>
          <a:endParaRPr lang="es-PR" noProof="0"/>
        </a:p>
      </dgm:t>
    </dgm:pt>
    <dgm:pt modelId="{0DC11D10-274B-445F-B3A4-F5A4D9ACED2C}">
      <dgm:prSet/>
      <dgm:spPr/>
      <dgm:t>
        <a:bodyPr/>
        <a:lstStyle/>
        <a:p>
          <a:r>
            <a:rPr lang="en-US" noProof="0" dirty="0" smtClean="0"/>
            <a:t>Step 4</a:t>
          </a:r>
          <a:endParaRPr lang="en-US" noProof="0" dirty="0"/>
        </a:p>
      </dgm:t>
    </dgm:pt>
    <dgm:pt modelId="{194E0228-7625-46A3-9284-2EE28A3D10FF}" type="parTrans" cxnId="{5E150406-43B1-4587-B0CE-D018A3CA3C6C}">
      <dgm:prSet/>
      <dgm:spPr/>
      <dgm:t>
        <a:bodyPr/>
        <a:lstStyle/>
        <a:p>
          <a:endParaRPr lang="es-PR" noProof="0"/>
        </a:p>
      </dgm:t>
    </dgm:pt>
    <dgm:pt modelId="{AC6DB6D7-1C2B-4300-8B32-E41297C10B0A}" type="sibTrans" cxnId="{5E150406-43B1-4587-B0CE-D018A3CA3C6C}">
      <dgm:prSet/>
      <dgm:spPr/>
      <dgm:t>
        <a:bodyPr/>
        <a:lstStyle/>
        <a:p>
          <a:endParaRPr lang="es-PR" noProof="0"/>
        </a:p>
      </dgm:t>
    </dgm:pt>
    <dgm:pt modelId="{FEA1A727-9440-464C-8D93-146E117571F6}">
      <dgm:prSet/>
      <dgm:spPr/>
      <dgm:t>
        <a:bodyPr/>
        <a:lstStyle/>
        <a:p>
          <a:r>
            <a:rPr lang="en-US" noProof="0" dirty="0" smtClean="0"/>
            <a:t>Written reprimand in file</a:t>
          </a:r>
          <a:endParaRPr lang="en-US" noProof="0" dirty="0"/>
        </a:p>
      </dgm:t>
    </dgm:pt>
    <dgm:pt modelId="{46048403-AB60-4A8E-B951-1124BA3CCA22}" type="parTrans" cxnId="{0EB1C288-0C1F-464A-A37B-93CBB9FF6FDB}">
      <dgm:prSet/>
      <dgm:spPr/>
      <dgm:t>
        <a:bodyPr/>
        <a:lstStyle/>
        <a:p>
          <a:endParaRPr lang="es-PR" noProof="0"/>
        </a:p>
      </dgm:t>
    </dgm:pt>
    <dgm:pt modelId="{770306C6-B9E5-47D2-A48E-F96123260AA0}" type="sibTrans" cxnId="{0EB1C288-0C1F-464A-A37B-93CBB9FF6FDB}">
      <dgm:prSet/>
      <dgm:spPr/>
      <dgm:t>
        <a:bodyPr/>
        <a:lstStyle/>
        <a:p>
          <a:endParaRPr lang="es-PR" noProof="0"/>
        </a:p>
      </dgm:t>
    </dgm:pt>
    <dgm:pt modelId="{A7B9591A-2C26-4F5C-B411-EA1166A5708F}">
      <dgm:prSet phldrT="[Text]"/>
      <dgm:spPr/>
      <dgm:t>
        <a:bodyPr/>
        <a:lstStyle/>
        <a:p>
          <a:r>
            <a:rPr lang="en-US" noProof="0" dirty="0" smtClean="0"/>
            <a:t>Test 1A</a:t>
          </a:r>
          <a:endParaRPr lang="en-US" noProof="0" dirty="0"/>
        </a:p>
      </dgm:t>
    </dgm:pt>
    <dgm:pt modelId="{D97F3BD0-CDCA-48F9-BCBE-6E088D3ED685}" type="parTrans" cxnId="{D33F9E93-37C9-474B-A7A7-88CE7B8CE34D}">
      <dgm:prSet/>
      <dgm:spPr/>
      <dgm:t>
        <a:bodyPr/>
        <a:lstStyle/>
        <a:p>
          <a:endParaRPr lang="es-PR" noProof="0"/>
        </a:p>
      </dgm:t>
    </dgm:pt>
    <dgm:pt modelId="{134D02D4-4768-4308-B3A6-1D533ADB88B1}" type="sibTrans" cxnId="{D33F9E93-37C9-474B-A7A7-88CE7B8CE34D}">
      <dgm:prSet/>
      <dgm:spPr/>
      <dgm:t>
        <a:bodyPr/>
        <a:lstStyle/>
        <a:p>
          <a:endParaRPr lang="es-PR" noProof="0"/>
        </a:p>
      </dgm:t>
    </dgm:pt>
    <dgm:pt modelId="{AFFAE26B-1E97-4AE8-B6C1-E5D4313E1F0B}">
      <dgm:prSet/>
      <dgm:spPr/>
      <dgm:t>
        <a:bodyPr/>
        <a:lstStyle/>
        <a:p>
          <a:r>
            <a:rPr lang="en-US" noProof="0" dirty="0" smtClean="0"/>
            <a:t>Step 5</a:t>
          </a:r>
          <a:endParaRPr lang="en-US" noProof="0" dirty="0"/>
        </a:p>
      </dgm:t>
    </dgm:pt>
    <dgm:pt modelId="{AAF213BD-7423-482C-B757-855FDA0C1B10}" type="parTrans" cxnId="{25BB7A04-355A-4452-8B51-2EC6598247BA}">
      <dgm:prSet/>
      <dgm:spPr/>
      <dgm:t>
        <a:bodyPr/>
        <a:lstStyle/>
        <a:p>
          <a:endParaRPr lang="es-PR" noProof="0"/>
        </a:p>
      </dgm:t>
    </dgm:pt>
    <dgm:pt modelId="{05758489-13F0-4145-B7D0-2AC9F5FD2C30}" type="sibTrans" cxnId="{25BB7A04-355A-4452-8B51-2EC6598247BA}">
      <dgm:prSet/>
      <dgm:spPr/>
      <dgm:t>
        <a:bodyPr/>
        <a:lstStyle/>
        <a:p>
          <a:endParaRPr lang="es-PR" noProof="0"/>
        </a:p>
      </dgm:t>
    </dgm:pt>
    <dgm:pt modelId="{B97F74FF-337E-4964-B230-97B9A1D8A725}">
      <dgm:prSet/>
      <dgm:spPr/>
      <dgm:t>
        <a:bodyPr/>
        <a:lstStyle/>
        <a:p>
          <a:r>
            <a:rPr lang="en-US" noProof="0" dirty="0" smtClean="0"/>
            <a:t>Step 6</a:t>
          </a:r>
          <a:endParaRPr lang="en-US" noProof="0" dirty="0"/>
        </a:p>
      </dgm:t>
    </dgm:pt>
    <dgm:pt modelId="{6994CBCE-C00B-4F19-A569-E0999DD4B6BB}" type="parTrans" cxnId="{9A004366-07F0-47B2-A207-C9688E0A9E27}">
      <dgm:prSet/>
      <dgm:spPr/>
      <dgm:t>
        <a:bodyPr/>
        <a:lstStyle/>
        <a:p>
          <a:endParaRPr lang="es-PR" noProof="0"/>
        </a:p>
      </dgm:t>
    </dgm:pt>
    <dgm:pt modelId="{073B9D57-2C68-45D5-8A74-5FFC16EC5C89}" type="sibTrans" cxnId="{9A004366-07F0-47B2-A207-C9688E0A9E27}">
      <dgm:prSet/>
      <dgm:spPr/>
      <dgm:t>
        <a:bodyPr/>
        <a:lstStyle/>
        <a:p>
          <a:endParaRPr lang="es-PR" noProof="0"/>
        </a:p>
      </dgm:t>
    </dgm:pt>
    <dgm:pt modelId="{3AEE40D7-848E-40E9-A201-4F8C7DD3B905}">
      <dgm:prSet/>
      <dgm:spPr/>
      <dgm:t>
        <a:bodyPr/>
        <a:lstStyle/>
        <a:p>
          <a:r>
            <a:rPr lang="en-US" noProof="0" dirty="0" smtClean="0"/>
            <a:t>Test 2B (24hrs)</a:t>
          </a:r>
          <a:endParaRPr lang="en-US" noProof="0" dirty="0"/>
        </a:p>
      </dgm:t>
    </dgm:pt>
    <dgm:pt modelId="{0E8C768D-3D7C-47E7-A744-7D8A31F1DE02}" type="parTrans" cxnId="{F22EA075-2CAE-42FA-9A76-E254B8CAD865}">
      <dgm:prSet/>
      <dgm:spPr/>
      <dgm:t>
        <a:bodyPr/>
        <a:lstStyle/>
        <a:p>
          <a:endParaRPr lang="es-PR" noProof="0"/>
        </a:p>
      </dgm:t>
    </dgm:pt>
    <dgm:pt modelId="{BFC09BCF-B338-4B71-B0EE-9A18712F154C}" type="sibTrans" cxnId="{F22EA075-2CAE-42FA-9A76-E254B8CAD865}">
      <dgm:prSet/>
      <dgm:spPr/>
      <dgm:t>
        <a:bodyPr/>
        <a:lstStyle/>
        <a:p>
          <a:endParaRPr lang="es-PR" noProof="0"/>
        </a:p>
      </dgm:t>
    </dgm:pt>
    <dgm:pt modelId="{0FA86526-713A-4B30-8FDE-BA7E166B7138}">
      <dgm:prSet/>
      <dgm:spPr/>
      <dgm:t>
        <a:bodyPr/>
        <a:lstStyle/>
        <a:p>
          <a:r>
            <a:rPr lang="en-US" noProof="0" dirty="0" smtClean="0"/>
            <a:t>Immediate dismissal</a:t>
          </a:r>
          <a:endParaRPr lang="en-US" noProof="0" dirty="0"/>
        </a:p>
      </dgm:t>
    </dgm:pt>
    <dgm:pt modelId="{308B467D-F853-4ADB-9604-0024AA5848B0}" type="parTrans" cxnId="{0C4954C5-3A3F-4A92-9B2E-95B810CEFB8A}">
      <dgm:prSet/>
      <dgm:spPr/>
      <dgm:t>
        <a:bodyPr/>
        <a:lstStyle/>
        <a:p>
          <a:endParaRPr lang="es-PR" noProof="0"/>
        </a:p>
      </dgm:t>
    </dgm:pt>
    <dgm:pt modelId="{8B1C84E1-908D-47B2-A732-E1CE526AC333}" type="sibTrans" cxnId="{0C4954C5-3A3F-4A92-9B2E-95B810CEFB8A}">
      <dgm:prSet/>
      <dgm:spPr/>
      <dgm:t>
        <a:bodyPr/>
        <a:lstStyle/>
        <a:p>
          <a:endParaRPr lang="es-PR" noProof="0"/>
        </a:p>
      </dgm:t>
    </dgm:pt>
    <dgm:pt modelId="{C60E550F-8CF0-436F-B913-254F5F891EC9}">
      <dgm:prSet phldrT="[Text]"/>
      <dgm:spPr/>
      <dgm:t>
        <a:bodyPr/>
        <a:lstStyle/>
        <a:p>
          <a:r>
            <a:rPr lang="en-US" noProof="0" dirty="0" smtClean="0"/>
            <a:t>Training one to one </a:t>
          </a:r>
          <a:endParaRPr lang="en-US" noProof="0" dirty="0"/>
        </a:p>
      </dgm:t>
    </dgm:pt>
    <dgm:pt modelId="{6F087EA3-83F9-4751-8387-453BA2CE0CF8}" type="parTrans" cxnId="{50439ED2-E6D7-44F8-83E5-D055316577E0}">
      <dgm:prSet/>
      <dgm:spPr/>
      <dgm:t>
        <a:bodyPr/>
        <a:lstStyle/>
        <a:p>
          <a:endParaRPr lang="en-US"/>
        </a:p>
      </dgm:t>
    </dgm:pt>
    <dgm:pt modelId="{98AEA650-CE7F-438D-B9EB-FD595CEBD5D1}" type="sibTrans" cxnId="{50439ED2-E6D7-44F8-83E5-D055316577E0}">
      <dgm:prSet/>
      <dgm:spPr/>
      <dgm:t>
        <a:bodyPr/>
        <a:lstStyle/>
        <a:p>
          <a:endParaRPr lang="en-US"/>
        </a:p>
      </dgm:t>
    </dgm:pt>
    <dgm:pt modelId="{C5464BC8-0D8C-42C5-8DFE-066A2CEA16A1}" type="pres">
      <dgm:prSet presAssocID="{ABA36E15-B5B9-4090-BEBD-0A0C71587E9E}" presName="linearFlow" presStyleCnt="0">
        <dgm:presLayoutVars>
          <dgm:dir/>
          <dgm:animLvl val="lvl"/>
          <dgm:resizeHandles val="exact"/>
        </dgm:presLayoutVars>
      </dgm:prSet>
      <dgm:spPr/>
      <dgm:t>
        <a:bodyPr/>
        <a:lstStyle/>
        <a:p>
          <a:endParaRPr lang="en-US"/>
        </a:p>
      </dgm:t>
    </dgm:pt>
    <dgm:pt modelId="{613E06CA-68CA-4839-94D8-2B2E06826B0C}" type="pres">
      <dgm:prSet presAssocID="{2D33FC6B-60CB-4D5D-8BF8-9B527E8A2B7C}" presName="composite" presStyleCnt="0"/>
      <dgm:spPr/>
    </dgm:pt>
    <dgm:pt modelId="{F7F7088A-17DD-46B8-9AC7-9181D81669D6}" type="pres">
      <dgm:prSet presAssocID="{2D33FC6B-60CB-4D5D-8BF8-9B527E8A2B7C}" presName="parentText" presStyleLbl="alignNode1" presStyleIdx="0" presStyleCnt="6">
        <dgm:presLayoutVars>
          <dgm:chMax val="1"/>
          <dgm:bulletEnabled val="1"/>
        </dgm:presLayoutVars>
      </dgm:prSet>
      <dgm:spPr/>
      <dgm:t>
        <a:bodyPr/>
        <a:lstStyle/>
        <a:p>
          <a:endParaRPr lang="en-US"/>
        </a:p>
      </dgm:t>
    </dgm:pt>
    <dgm:pt modelId="{ED9F8B36-DA25-494A-8F42-1C1D73A7C262}" type="pres">
      <dgm:prSet presAssocID="{2D33FC6B-60CB-4D5D-8BF8-9B527E8A2B7C}" presName="descendantText" presStyleLbl="alignAcc1" presStyleIdx="0" presStyleCnt="6" custLinFactNeighborX="-346" custLinFactNeighborY="-1293">
        <dgm:presLayoutVars>
          <dgm:bulletEnabled val="1"/>
        </dgm:presLayoutVars>
      </dgm:prSet>
      <dgm:spPr/>
      <dgm:t>
        <a:bodyPr/>
        <a:lstStyle/>
        <a:p>
          <a:endParaRPr lang="en-US"/>
        </a:p>
      </dgm:t>
    </dgm:pt>
    <dgm:pt modelId="{5CDAE076-713D-4404-BA95-171FA56AA01D}" type="pres">
      <dgm:prSet presAssocID="{543EC247-0088-435E-B14D-6C2E17E038D8}" presName="sp" presStyleCnt="0"/>
      <dgm:spPr/>
    </dgm:pt>
    <dgm:pt modelId="{C40910A6-E8BF-45B6-9020-6A608A0F1CEC}" type="pres">
      <dgm:prSet presAssocID="{F912F388-40C1-4ED7-86EC-B63B4AC31C36}" presName="composite" presStyleCnt="0"/>
      <dgm:spPr/>
    </dgm:pt>
    <dgm:pt modelId="{2AEB98B3-7B1D-4444-BE46-2338DDE99C17}" type="pres">
      <dgm:prSet presAssocID="{F912F388-40C1-4ED7-86EC-B63B4AC31C36}" presName="parentText" presStyleLbl="alignNode1" presStyleIdx="1" presStyleCnt="6" custLinFactNeighborX="0" custLinFactNeighborY="0">
        <dgm:presLayoutVars>
          <dgm:chMax val="1"/>
          <dgm:bulletEnabled val="1"/>
        </dgm:presLayoutVars>
      </dgm:prSet>
      <dgm:spPr/>
      <dgm:t>
        <a:bodyPr/>
        <a:lstStyle/>
        <a:p>
          <a:endParaRPr lang="en-US"/>
        </a:p>
      </dgm:t>
    </dgm:pt>
    <dgm:pt modelId="{95C6348E-8B50-48E1-82EC-155D5B03956C}" type="pres">
      <dgm:prSet presAssocID="{F912F388-40C1-4ED7-86EC-B63B4AC31C36}" presName="descendantText" presStyleLbl="alignAcc1" presStyleIdx="1" presStyleCnt="6">
        <dgm:presLayoutVars>
          <dgm:bulletEnabled val="1"/>
        </dgm:presLayoutVars>
      </dgm:prSet>
      <dgm:spPr/>
      <dgm:t>
        <a:bodyPr/>
        <a:lstStyle/>
        <a:p>
          <a:endParaRPr lang="en-US"/>
        </a:p>
      </dgm:t>
    </dgm:pt>
    <dgm:pt modelId="{30FBD4C4-0C4B-4AC0-BED5-3EBD368B223C}" type="pres">
      <dgm:prSet presAssocID="{4CC3355D-646B-4F03-B97B-A28B9E11B4E1}" presName="sp" presStyleCnt="0"/>
      <dgm:spPr/>
    </dgm:pt>
    <dgm:pt modelId="{167C9A3F-92FD-495F-B344-FE7F9188079D}" type="pres">
      <dgm:prSet presAssocID="{A841C5FF-9EF6-49FE-BF7B-DD8A1830A007}" presName="composite" presStyleCnt="0"/>
      <dgm:spPr/>
    </dgm:pt>
    <dgm:pt modelId="{53CDB9C8-E98D-4255-8564-C47442C0F80A}" type="pres">
      <dgm:prSet presAssocID="{A841C5FF-9EF6-49FE-BF7B-DD8A1830A007}" presName="parentText" presStyleLbl="alignNode1" presStyleIdx="2" presStyleCnt="6">
        <dgm:presLayoutVars>
          <dgm:chMax val="1"/>
          <dgm:bulletEnabled val="1"/>
        </dgm:presLayoutVars>
      </dgm:prSet>
      <dgm:spPr/>
      <dgm:t>
        <a:bodyPr/>
        <a:lstStyle/>
        <a:p>
          <a:endParaRPr lang="en-US"/>
        </a:p>
      </dgm:t>
    </dgm:pt>
    <dgm:pt modelId="{A3F51C7D-1221-40DD-AD6B-035AAB9A8748}" type="pres">
      <dgm:prSet presAssocID="{A841C5FF-9EF6-49FE-BF7B-DD8A1830A007}" presName="descendantText" presStyleLbl="alignAcc1" presStyleIdx="2" presStyleCnt="6">
        <dgm:presLayoutVars>
          <dgm:bulletEnabled val="1"/>
        </dgm:presLayoutVars>
      </dgm:prSet>
      <dgm:spPr/>
      <dgm:t>
        <a:bodyPr/>
        <a:lstStyle/>
        <a:p>
          <a:endParaRPr lang="en-US"/>
        </a:p>
      </dgm:t>
    </dgm:pt>
    <dgm:pt modelId="{6370E515-BD6B-4487-9161-F3B5DA67BC13}" type="pres">
      <dgm:prSet presAssocID="{42261D42-1153-43BE-927A-C731D0BBE2D3}" presName="sp" presStyleCnt="0"/>
      <dgm:spPr/>
    </dgm:pt>
    <dgm:pt modelId="{8CE43107-AB11-4651-89A0-30C366D41B66}" type="pres">
      <dgm:prSet presAssocID="{0DC11D10-274B-445F-B3A4-F5A4D9ACED2C}" presName="composite" presStyleCnt="0"/>
      <dgm:spPr/>
    </dgm:pt>
    <dgm:pt modelId="{1C71D6A2-D145-4133-8305-40546D489CDC}" type="pres">
      <dgm:prSet presAssocID="{0DC11D10-274B-445F-B3A4-F5A4D9ACED2C}" presName="parentText" presStyleLbl="alignNode1" presStyleIdx="3" presStyleCnt="6">
        <dgm:presLayoutVars>
          <dgm:chMax val="1"/>
          <dgm:bulletEnabled val="1"/>
        </dgm:presLayoutVars>
      </dgm:prSet>
      <dgm:spPr/>
      <dgm:t>
        <a:bodyPr/>
        <a:lstStyle/>
        <a:p>
          <a:endParaRPr lang="en-US"/>
        </a:p>
      </dgm:t>
    </dgm:pt>
    <dgm:pt modelId="{E4845F19-FA42-42A7-BB7D-894A0EFB71DB}" type="pres">
      <dgm:prSet presAssocID="{0DC11D10-274B-445F-B3A4-F5A4D9ACED2C}" presName="descendantText" presStyleLbl="alignAcc1" presStyleIdx="3" presStyleCnt="6">
        <dgm:presLayoutVars>
          <dgm:bulletEnabled val="1"/>
        </dgm:presLayoutVars>
      </dgm:prSet>
      <dgm:spPr/>
      <dgm:t>
        <a:bodyPr/>
        <a:lstStyle/>
        <a:p>
          <a:endParaRPr lang="en-US"/>
        </a:p>
      </dgm:t>
    </dgm:pt>
    <dgm:pt modelId="{D53CF6FF-4640-4DCD-BFAE-F26FE1AA521F}" type="pres">
      <dgm:prSet presAssocID="{AC6DB6D7-1C2B-4300-8B32-E41297C10B0A}" presName="sp" presStyleCnt="0"/>
      <dgm:spPr/>
    </dgm:pt>
    <dgm:pt modelId="{19F98B46-4E7A-4309-98C0-916FF8A0730C}" type="pres">
      <dgm:prSet presAssocID="{AFFAE26B-1E97-4AE8-B6C1-E5D4313E1F0B}" presName="composite" presStyleCnt="0"/>
      <dgm:spPr/>
    </dgm:pt>
    <dgm:pt modelId="{9142E836-0233-4253-9167-A7A8CCE72820}" type="pres">
      <dgm:prSet presAssocID="{AFFAE26B-1E97-4AE8-B6C1-E5D4313E1F0B}" presName="parentText" presStyleLbl="alignNode1" presStyleIdx="4" presStyleCnt="6">
        <dgm:presLayoutVars>
          <dgm:chMax val="1"/>
          <dgm:bulletEnabled val="1"/>
        </dgm:presLayoutVars>
      </dgm:prSet>
      <dgm:spPr/>
      <dgm:t>
        <a:bodyPr/>
        <a:lstStyle/>
        <a:p>
          <a:endParaRPr lang="en-US"/>
        </a:p>
      </dgm:t>
    </dgm:pt>
    <dgm:pt modelId="{AC2A247E-5154-4660-BE90-0DD6C6AE6B3E}" type="pres">
      <dgm:prSet presAssocID="{AFFAE26B-1E97-4AE8-B6C1-E5D4313E1F0B}" presName="descendantText" presStyleLbl="alignAcc1" presStyleIdx="4" presStyleCnt="6" custLinFactNeighborX="0">
        <dgm:presLayoutVars>
          <dgm:bulletEnabled val="1"/>
        </dgm:presLayoutVars>
      </dgm:prSet>
      <dgm:spPr/>
      <dgm:t>
        <a:bodyPr/>
        <a:lstStyle/>
        <a:p>
          <a:endParaRPr lang="en-US"/>
        </a:p>
      </dgm:t>
    </dgm:pt>
    <dgm:pt modelId="{DFC95F4C-49E9-4AD8-BEBF-13080FF9B3A5}" type="pres">
      <dgm:prSet presAssocID="{05758489-13F0-4145-B7D0-2AC9F5FD2C30}" presName="sp" presStyleCnt="0"/>
      <dgm:spPr/>
    </dgm:pt>
    <dgm:pt modelId="{BACD0BCA-658A-44E7-B9AB-03CD1A7A5930}" type="pres">
      <dgm:prSet presAssocID="{B97F74FF-337E-4964-B230-97B9A1D8A725}" presName="composite" presStyleCnt="0"/>
      <dgm:spPr/>
    </dgm:pt>
    <dgm:pt modelId="{7CF08569-B4BE-4491-BA19-34499F98713F}" type="pres">
      <dgm:prSet presAssocID="{B97F74FF-337E-4964-B230-97B9A1D8A725}" presName="parentText" presStyleLbl="alignNode1" presStyleIdx="5" presStyleCnt="6">
        <dgm:presLayoutVars>
          <dgm:chMax val="1"/>
          <dgm:bulletEnabled val="1"/>
        </dgm:presLayoutVars>
      </dgm:prSet>
      <dgm:spPr/>
      <dgm:t>
        <a:bodyPr/>
        <a:lstStyle/>
        <a:p>
          <a:endParaRPr lang="en-US"/>
        </a:p>
      </dgm:t>
    </dgm:pt>
    <dgm:pt modelId="{061EC9EB-1EA5-47DC-BAAD-E6F985DC53CB}" type="pres">
      <dgm:prSet presAssocID="{B97F74FF-337E-4964-B230-97B9A1D8A725}" presName="descendantText" presStyleLbl="alignAcc1" presStyleIdx="5" presStyleCnt="6" custLinFactNeighborX="0" custLinFactNeighborY="-1464">
        <dgm:presLayoutVars>
          <dgm:bulletEnabled val="1"/>
        </dgm:presLayoutVars>
      </dgm:prSet>
      <dgm:spPr/>
      <dgm:t>
        <a:bodyPr/>
        <a:lstStyle/>
        <a:p>
          <a:endParaRPr lang="en-US"/>
        </a:p>
      </dgm:t>
    </dgm:pt>
  </dgm:ptLst>
  <dgm:cxnLst>
    <dgm:cxn modelId="{44637D28-613C-4E9A-BB59-806969452E81}" type="presOf" srcId="{D3872457-74D8-4767-B432-2665512E4FDC}" destId="{A3F51C7D-1221-40DD-AD6B-035AAB9A8748}" srcOrd="0" destOrd="0" presId="urn:microsoft.com/office/officeart/2005/8/layout/chevron2"/>
    <dgm:cxn modelId="{7D459A36-4181-49B9-8DD7-DBAEBE13C4B1}" type="presOf" srcId="{0FA86526-713A-4B30-8FDE-BA7E166B7138}" destId="{061EC9EB-1EA5-47DC-BAAD-E6F985DC53CB}" srcOrd="0" destOrd="0" presId="urn:microsoft.com/office/officeart/2005/8/layout/chevron2"/>
    <dgm:cxn modelId="{3B9ACF8E-FBF7-4D37-A758-A65A60FD5B8F}" type="presOf" srcId="{C60E550F-8CF0-436F-B913-254F5F891EC9}" destId="{95C6348E-8B50-48E1-82EC-155D5B03956C}" srcOrd="0" destOrd="1" presId="urn:microsoft.com/office/officeart/2005/8/layout/chevron2"/>
    <dgm:cxn modelId="{25BB7A04-355A-4452-8B51-2EC6598247BA}" srcId="{ABA36E15-B5B9-4090-BEBD-0A0C71587E9E}" destId="{AFFAE26B-1E97-4AE8-B6C1-E5D4313E1F0B}" srcOrd="4" destOrd="0" parTransId="{AAF213BD-7423-482C-B757-855FDA0C1B10}" sibTransId="{05758489-13F0-4145-B7D0-2AC9F5FD2C30}"/>
    <dgm:cxn modelId="{AB1395AB-C0F4-4E19-A5D0-4D8AA32A12CB}" type="presOf" srcId="{3AEE40D7-848E-40E9-A201-4F8C7DD3B905}" destId="{AC2A247E-5154-4660-BE90-0DD6C6AE6B3E}" srcOrd="0" destOrd="0" presId="urn:microsoft.com/office/officeart/2005/8/layout/chevron2"/>
    <dgm:cxn modelId="{3F267FE2-F308-4251-9EC0-1CE46CD43319}" type="presOf" srcId="{A7B9591A-2C26-4F5C-B411-EA1166A5708F}" destId="{ED9F8B36-DA25-494A-8F42-1C1D73A7C262}" srcOrd="0" destOrd="0" presId="urn:microsoft.com/office/officeart/2005/8/layout/chevron2"/>
    <dgm:cxn modelId="{5E150406-43B1-4587-B0CE-D018A3CA3C6C}" srcId="{ABA36E15-B5B9-4090-BEBD-0A0C71587E9E}" destId="{0DC11D10-274B-445F-B3A4-F5A4D9ACED2C}" srcOrd="3" destOrd="0" parTransId="{194E0228-7625-46A3-9284-2EE28A3D10FF}" sibTransId="{AC6DB6D7-1C2B-4300-8B32-E41297C10B0A}"/>
    <dgm:cxn modelId="{F22EA075-2CAE-42FA-9A76-E254B8CAD865}" srcId="{AFFAE26B-1E97-4AE8-B6C1-E5D4313E1F0B}" destId="{3AEE40D7-848E-40E9-A201-4F8C7DD3B905}" srcOrd="0" destOrd="0" parTransId="{0E8C768D-3D7C-47E7-A744-7D8A31F1DE02}" sibTransId="{BFC09BCF-B338-4B71-B0EE-9A18712F154C}"/>
    <dgm:cxn modelId="{09CD57B2-A4CA-4769-BB44-DDB74CF6F033}" type="presOf" srcId="{F912F388-40C1-4ED7-86EC-B63B4AC31C36}" destId="{2AEB98B3-7B1D-4444-BE46-2338DDE99C17}" srcOrd="0" destOrd="0" presId="urn:microsoft.com/office/officeart/2005/8/layout/chevron2"/>
    <dgm:cxn modelId="{592C8F05-7FD4-478A-8616-7A495C572964}" type="presOf" srcId="{C43E3A7A-E4A6-4C5C-A4B8-E5134C8113A4}" destId="{95C6348E-8B50-48E1-82EC-155D5B03956C}" srcOrd="0" destOrd="0" presId="urn:microsoft.com/office/officeart/2005/8/layout/chevron2"/>
    <dgm:cxn modelId="{BEAF8E74-8DE4-4715-839F-09B1904978BB}" srcId="{F912F388-40C1-4ED7-86EC-B63B4AC31C36}" destId="{C43E3A7A-E4A6-4C5C-A4B8-E5134C8113A4}" srcOrd="0" destOrd="0" parTransId="{E34A2645-D955-499D-8FF2-E3A27F42162B}" sibTransId="{C0EF0432-C5EA-48AB-BD28-84331E09D5D5}"/>
    <dgm:cxn modelId="{0EB1C288-0C1F-464A-A37B-93CBB9FF6FDB}" srcId="{0DC11D10-274B-445F-B3A4-F5A4D9ACED2C}" destId="{FEA1A727-9440-464C-8D93-146E117571F6}" srcOrd="0" destOrd="0" parTransId="{46048403-AB60-4A8E-B951-1124BA3CCA22}" sibTransId="{770306C6-B9E5-47D2-A48E-F96123260AA0}"/>
    <dgm:cxn modelId="{9FC18585-19D0-4771-BE0E-6BC0FF1A752E}" type="presOf" srcId="{2D33FC6B-60CB-4D5D-8BF8-9B527E8A2B7C}" destId="{F7F7088A-17DD-46B8-9AC7-9181D81669D6}" srcOrd="0" destOrd="0" presId="urn:microsoft.com/office/officeart/2005/8/layout/chevron2"/>
    <dgm:cxn modelId="{EE8EEE44-D45B-4DAC-968E-DA478FA2B946}" type="presOf" srcId="{AFFAE26B-1E97-4AE8-B6C1-E5D4313E1F0B}" destId="{9142E836-0233-4253-9167-A7A8CCE72820}" srcOrd="0" destOrd="0" presId="urn:microsoft.com/office/officeart/2005/8/layout/chevron2"/>
    <dgm:cxn modelId="{08836295-E2F4-44C6-ACA1-CBD0EE81F92C}" type="presOf" srcId="{B97F74FF-337E-4964-B230-97B9A1D8A725}" destId="{7CF08569-B4BE-4491-BA19-34499F98713F}" srcOrd="0" destOrd="0" presId="urn:microsoft.com/office/officeart/2005/8/layout/chevron2"/>
    <dgm:cxn modelId="{81A4D3F4-3783-4420-8EFC-DAF8B1E42109}" type="presOf" srcId="{A841C5FF-9EF6-49FE-BF7B-DD8A1830A007}" destId="{53CDB9C8-E98D-4255-8564-C47442C0F80A}" srcOrd="0" destOrd="0" presId="urn:microsoft.com/office/officeart/2005/8/layout/chevron2"/>
    <dgm:cxn modelId="{0C4954C5-3A3F-4A92-9B2E-95B810CEFB8A}" srcId="{B97F74FF-337E-4964-B230-97B9A1D8A725}" destId="{0FA86526-713A-4B30-8FDE-BA7E166B7138}" srcOrd="0" destOrd="0" parTransId="{308B467D-F853-4ADB-9604-0024AA5848B0}" sibTransId="{8B1C84E1-908D-47B2-A732-E1CE526AC333}"/>
    <dgm:cxn modelId="{10B82C0A-999B-4586-A129-56C71B7D1E27}" srcId="{ABA36E15-B5B9-4090-BEBD-0A0C71587E9E}" destId="{2D33FC6B-60CB-4D5D-8BF8-9B527E8A2B7C}" srcOrd="0" destOrd="0" parTransId="{1DDD8B3A-A75E-424D-BD4F-ACA65CBA62FD}" sibTransId="{543EC247-0088-435E-B14D-6C2E17E038D8}"/>
    <dgm:cxn modelId="{8EBE55E7-9494-47D6-8A60-E93838700115}" type="presOf" srcId="{ED7B1BCB-E195-4901-BFBA-45DAE3568AE4}" destId="{ED9F8B36-DA25-494A-8F42-1C1D73A7C262}" srcOrd="0" destOrd="1" presId="urn:microsoft.com/office/officeart/2005/8/layout/chevron2"/>
    <dgm:cxn modelId="{D33F9E93-37C9-474B-A7A7-88CE7B8CE34D}" srcId="{2D33FC6B-60CB-4D5D-8BF8-9B527E8A2B7C}" destId="{A7B9591A-2C26-4F5C-B411-EA1166A5708F}" srcOrd="0" destOrd="0" parTransId="{D97F3BD0-CDCA-48F9-BCBE-6E088D3ED685}" sibTransId="{134D02D4-4768-4308-B3A6-1D533ADB88B1}"/>
    <dgm:cxn modelId="{2B650828-5A65-4E39-880C-4EB93D35E3B0}" srcId="{ABA36E15-B5B9-4090-BEBD-0A0C71587E9E}" destId="{A841C5FF-9EF6-49FE-BF7B-DD8A1830A007}" srcOrd="2" destOrd="0" parTransId="{51B309E8-5893-4C94-9A48-FCDA88662BA0}" sibTransId="{42261D42-1153-43BE-927A-C731D0BBE2D3}"/>
    <dgm:cxn modelId="{9A004366-07F0-47B2-A207-C9688E0A9E27}" srcId="{ABA36E15-B5B9-4090-BEBD-0A0C71587E9E}" destId="{B97F74FF-337E-4964-B230-97B9A1D8A725}" srcOrd="5" destOrd="0" parTransId="{6994CBCE-C00B-4F19-A569-E0999DD4B6BB}" sibTransId="{073B9D57-2C68-45D5-8A74-5FFC16EC5C89}"/>
    <dgm:cxn modelId="{A4578FB7-F456-4D96-9126-B5F8BA6C24C2}" type="presOf" srcId="{0DC11D10-274B-445F-B3A4-F5A4D9ACED2C}" destId="{1C71D6A2-D145-4133-8305-40546D489CDC}" srcOrd="0" destOrd="0" presId="urn:microsoft.com/office/officeart/2005/8/layout/chevron2"/>
    <dgm:cxn modelId="{50439ED2-E6D7-44F8-83E5-D055316577E0}" srcId="{F912F388-40C1-4ED7-86EC-B63B4AC31C36}" destId="{C60E550F-8CF0-436F-B913-254F5F891EC9}" srcOrd="1" destOrd="0" parTransId="{6F087EA3-83F9-4751-8387-453BA2CE0CF8}" sibTransId="{98AEA650-CE7F-438D-B9EB-FD595CEBD5D1}"/>
    <dgm:cxn modelId="{C14B4939-6F80-41BB-B6A3-839703BC2EFF}" srcId="{2D33FC6B-60CB-4D5D-8BF8-9B527E8A2B7C}" destId="{ED7B1BCB-E195-4901-BFBA-45DAE3568AE4}" srcOrd="1" destOrd="0" parTransId="{0B24A371-69C2-4E8C-9EF2-78EABD8A01B2}" sibTransId="{54406A57-F992-4512-95FA-1D489D26BDDB}"/>
    <dgm:cxn modelId="{99D795B4-AA93-4151-B077-F7625ADE475C}" srcId="{ABA36E15-B5B9-4090-BEBD-0A0C71587E9E}" destId="{F912F388-40C1-4ED7-86EC-B63B4AC31C36}" srcOrd="1" destOrd="0" parTransId="{02C13962-7461-4D50-8585-F2AADB26F733}" sibTransId="{4CC3355D-646B-4F03-B97B-A28B9E11B4E1}"/>
    <dgm:cxn modelId="{8CAE170F-146A-4B07-80EC-1AF7BF3D5CDA}" srcId="{A841C5FF-9EF6-49FE-BF7B-DD8A1830A007}" destId="{D3872457-74D8-4767-B432-2665512E4FDC}" srcOrd="0" destOrd="0" parTransId="{3DF61E57-E676-4175-8F5C-C233BE3059FB}" sibTransId="{676FD3DB-6A98-4F43-9D23-BFC3D1D28B35}"/>
    <dgm:cxn modelId="{317E5EB7-4D02-4FD4-A3ED-AA362E90FDDE}" type="presOf" srcId="{ABA36E15-B5B9-4090-BEBD-0A0C71587E9E}" destId="{C5464BC8-0D8C-42C5-8DFE-066A2CEA16A1}" srcOrd="0" destOrd="0" presId="urn:microsoft.com/office/officeart/2005/8/layout/chevron2"/>
    <dgm:cxn modelId="{00747CCB-BD8D-44F8-957E-544314B2E4C5}" type="presOf" srcId="{FEA1A727-9440-464C-8D93-146E117571F6}" destId="{E4845F19-FA42-42A7-BB7D-894A0EFB71DB}" srcOrd="0" destOrd="0" presId="urn:microsoft.com/office/officeart/2005/8/layout/chevron2"/>
    <dgm:cxn modelId="{9ABFC951-0B46-4814-8109-01B1C5E639A2}" type="presParOf" srcId="{C5464BC8-0D8C-42C5-8DFE-066A2CEA16A1}" destId="{613E06CA-68CA-4839-94D8-2B2E06826B0C}" srcOrd="0" destOrd="0" presId="urn:microsoft.com/office/officeart/2005/8/layout/chevron2"/>
    <dgm:cxn modelId="{EAA1A453-7BF5-485A-A111-493B00C50EE6}" type="presParOf" srcId="{613E06CA-68CA-4839-94D8-2B2E06826B0C}" destId="{F7F7088A-17DD-46B8-9AC7-9181D81669D6}" srcOrd="0" destOrd="0" presId="urn:microsoft.com/office/officeart/2005/8/layout/chevron2"/>
    <dgm:cxn modelId="{2182EB1A-B09E-40C5-AEBA-FE06057480B9}" type="presParOf" srcId="{613E06CA-68CA-4839-94D8-2B2E06826B0C}" destId="{ED9F8B36-DA25-494A-8F42-1C1D73A7C262}" srcOrd="1" destOrd="0" presId="urn:microsoft.com/office/officeart/2005/8/layout/chevron2"/>
    <dgm:cxn modelId="{C4593AED-4839-49B0-8E5C-242654FB61E9}" type="presParOf" srcId="{C5464BC8-0D8C-42C5-8DFE-066A2CEA16A1}" destId="{5CDAE076-713D-4404-BA95-171FA56AA01D}" srcOrd="1" destOrd="0" presId="urn:microsoft.com/office/officeart/2005/8/layout/chevron2"/>
    <dgm:cxn modelId="{D98464B4-F426-4A98-824D-2D360175F94C}" type="presParOf" srcId="{C5464BC8-0D8C-42C5-8DFE-066A2CEA16A1}" destId="{C40910A6-E8BF-45B6-9020-6A608A0F1CEC}" srcOrd="2" destOrd="0" presId="urn:microsoft.com/office/officeart/2005/8/layout/chevron2"/>
    <dgm:cxn modelId="{6A1C9225-8C73-4013-8759-D68C25FCC35D}" type="presParOf" srcId="{C40910A6-E8BF-45B6-9020-6A608A0F1CEC}" destId="{2AEB98B3-7B1D-4444-BE46-2338DDE99C17}" srcOrd="0" destOrd="0" presId="urn:microsoft.com/office/officeart/2005/8/layout/chevron2"/>
    <dgm:cxn modelId="{40349432-1045-4796-85DF-1590F3849F4E}" type="presParOf" srcId="{C40910A6-E8BF-45B6-9020-6A608A0F1CEC}" destId="{95C6348E-8B50-48E1-82EC-155D5B03956C}" srcOrd="1" destOrd="0" presId="urn:microsoft.com/office/officeart/2005/8/layout/chevron2"/>
    <dgm:cxn modelId="{40FB89C2-9AA8-427D-94D0-2AAD21FD122A}" type="presParOf" srcId="{C5464BC8-0D8C-42C5-8DFE-066A2CEA16A1}" destId="{30FBD4C4-0C4B-4AC0-BED5-3EBD368B223C}" srcOrd="3" destOrd="0" presId="urn:microsoft.com/office/officeart/2005/8/layout/chevron2"/>
    <dgm:cxn modelId="{D0D08EED-9B2D-45E8-9150-D69516829D11}" type="presParOf" srcId="{C5464BC8-0D8C-42C5-8DFE-066A2CEA16A1}" destId="{167C9A3F-92FD-495F-B344-FE7F9188079D}" srcOrd="4" destOrd="0" presId="urn:microsoft.com/office/officeart/2005/8/layout/chevron2"/>
    <dgm:cxn modelId="{F8FDAC7E-E2AB-4EB2-A573-614FBE2B3BCF}" type="presParOf" srcId="{167C9A3F-92FD-495F-B344-FE7F9188079D}" destId="{53CDB9C8-E98D-4255-8564-C47442C0F80A}" srcOrd="0" destOrd="0" presId="urn:microsoft.com/office/officeart/2005/8/layout/chevron2"/>
    <dgm:cxn modelId="{5C480787-C52C-4868-808A-581186A938AD}" type="presParOf" srcId="{167C9A3F-92FD-495F-B344-FE7F9188079D}" destId="{A3F51C7D-1221-40DD-AD6B-035AAB9A8748}" srcOrd="1" destOrd="0" presId="urn:microsoft.com/office/officeart/2005/8/layout/chevron2"/>
    <dgm:cxn modelId="{41AF8B0B-837D-45BF-951D-217828A093ED}" type="presParOf" srcId="{C5464BC8-0D8C-42C5-8DFE-066A2CEA16A1}" destId="{6370E515-BD6B-4487-9161-F3B5DA67BC13}" srcOrd="5" destOrd="0" presId="urn:microsoft.com/office/officeart/2005/8/layout/chevron2"/>
    <dgm:cxn modelId="{B815A162-A6F7-4809-AF68-6BE6BB57BFD1}" type="presParOf" srcId="{C5464BC8-0D8C-42C5-8DFE-066A2CEA16A1}" destId="{8CE43107-AB11-4651-89A0-30C366D41B66}" srcOrd="6" destOrd="0" presId="urn:microsoft.com/office/officeart/2005/8/layout/chevron2"/>
    <dgm:cxn modelId="{0A6D5606-2E4B-45AC-ACB7-9E16E8FEE59E}" type="presParOf" srcId="{8CE43107-AB11-4651-89A0-30C366D41B66}" destId="{1C71D6A2-D145-4133-8305-40546D489CDC}" srcOrd="0" destOrd="0" presId="urn:microsoft.com/office/officeart/2005/8/layout/chevron2"/>
    <dgm:cxn modelId="{F43DDE27-EF11-402B-9874-DD2BA3CFC0C9}" type="presParOf" srcId="{8CE43107-AB11-4651-89A0-30C366D41B66}" destId="{E4845F19-FA42-42A7-BB7D-894A0EFB71DB}" srcOrd="1" destOrd="0" presId="urn:microsoft.com/office/officeart/2005/8/layout/chevron2"/>
    <dgm:cxn modelId="{5A6AD15D-7CC5-4890-934D-9E4D7006DF76}" type="presParOf" srcId="{C5464BC8-0D8C-42C5-8DFE-066A2CEA16A1}" destId="{D53CF6FF-4640-4DCD-BFAE-F26FE1AA521F}" srcOrd="7" destOrd="0" presId="urn:microsoft.com/office/officeart/2005/8/layout/chevron2"/>
    <dgm:cxn modelId="{C4FEC0B0-4123-40CC-957E-75553E4817AA}" type="presParOf" srcId="{C5464BC8-0D8C-42C5-8DFE-066A2CEA16A1}" destId="{19F98B46-4E7A-4309-98C0-916FF8A0730C}" srcOrd="8" destOrd="0" presId="urn:microsoft.com/office/officeart/2005/8/layout/chevron2"/>
    <dgm:cxn modelId="{E8AD8979-907F-43D5-A327-9A18152D8B2F}" type="presParOf" srcId="{19F98B46-4E7A-4309-98C0-916FF8A0730C}" destId="{9142E836-0233-4253-9167-A7A8CCE72820}" srcOrd="0" destOrd="0" presId="urn:microsoft.com/office/officeart/2005/8/layout/chevron2"/>
    <dgm:cxn modelId="{A82E3759-2556-40A2-AA19-6600899D9F89}" type="presParOf" srcId="{19F98B46-4E7A-4309-98C0-916FF8A0730C}" destId="{AC2A247E-5154-4660-BE90-0DD6C6AE6B3E}" srcOrd="1" destOrd="0" presId="urn:microsoft.com/office/officeart/2005/8/layout/chevron2"/>
    <dgm:cxn modelId="{C3573724-3D46-4EFB-9482-A1657F66272A}" type="presParOf" srcId="{C5464BC8-0D8C-42C5-8DFE-066A2CEA16A1}" destId="{DFC95F4C-49E9-4AD8-BEBF-13080FF9B3A5}" srcOrd="9" destOrd="0" presId="urn:microsoft.com/office/officeart/2005/8/layout/chevron2"/>
    <dgm:cxn modelId="{A8681BDC-0E66-4497-8BD1-C2314B756FF2}" type="presParOf" srcId="{C5464BC8-0D8C-42C5-8DFE-066A2CEA16A1}" destId="{BACD0BCA-658A-44E7-B9AB-03CD1A7A5930}" srcOrd="10" destOrd="0" presId="urn:microsoft.com/office/officeart/2005/8/layout/chevron2"/>
    <dgm:cxn modelId="{37B0D310-35E6-4713-ADD5-C049BA8CBC44}" type="presParOf" srcId="{BACD0BCA-658A-44E7-B9AB-03CD1A7A5930}" destId="{7CF08569-B4BE-4491-BA19-34499F98713F}" srcOrd="0" destOrd="0" presId="urn:microsoft.com/office/officeart/2005/8/layout/chevron2"/>
    <dgm:cxn modelId="{31ADD58C-9355-4917-881E-B52F361842C5}" type="presParOf" srcId="{BACD0BCA-658A-44E7-B9AB-03CD1A7A5930}" destId="{061EC9EB-1EA5-47DC-BAAD-E6F985DC53C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7EDADF-B3E6-46BA-A8B3-ECD3A6B75797}">
      <dsp:nvSpPr>
        <dsp:cNvPr id="0" name=""/>
        <dsp:cNvSpPr/>
      </dsp:nvSpPr>
      <dsp:spPr>
        <a:xfrm>
          <a:off x="0" y="0"/>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Policies and Procedures and Conduct Standards   </a:t>
          </a:r>
          <a:endParaRPr lang="en-US" sz="1800" b="1" kern="1200" noProof="0" dirty="0"/>
        </a:p>
      </dsp:txBody>
      <dsp:txXfrm>
        <a:off x="1607526" y="0"/>
        <a:ext cx="6164873" cy="530460"/>
      </dsp:txXfrm>
    </dsp:sp>
    <dsp:sp modelId="{5BBFBEA1-9652-497C-B9BC-F158939A3358}">
      <dsp:nvSpPr>
        <dsp:cNvPr id="0" name=""/>
        <dsp:cNvSpPr/>
      </dsp:nvSpPr>
      <dsp:spPr>
        <a:xfrm>
          <a:off x="12831" y="76199"/>
          <a:ext cx="459535" cy="424368"/>
        </a:xfrm>
        <a:prstGeom prst="roundRect">
          <a:avLst>
            <a:gd name="adj" fmla="val 10000"/>
          </a:avLst>
        </a:prstGeom>
        <a:blipFill rotWithShape="1">
          <a:blip xmlns:r="http://schemas.openxmlformats.org/officeDocument/2006/relationships" r:embed="rId1"/>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171E5D7C-45FF-42D9-AAA9-5EA234AAC432}">
      <dsp:nvSpPr>
        <dsp:cNvPr id="0" name=""/>
        <dsp:cNvSpPr/>
      </dsp:nvSpPr>
      <dsp:spPr>
        <a:xfrm>
          <a:off x="0" y="583506"/>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Compliance Committee, Compliance Officer and Board of Directors</a:t>
          </a:r>
          <a:endParaRPr lang="en-US" sz="1800" b="1" kern="1200" noProof="0" dirty="0"/>
        </a:p>
      </dsp:txBody>
      <dsp:txXfrm>
        <a:off x="1607526" y="583506"/>
        <a:ext cx="6164873" cy="530460"/>
      </dsp:txXfrm>
    </dsp:sp>
    <dsp:sp modelId="{33A3E6FE-4EEC-4775-B1ED-8DBF91E0ADFD}">
      <dsp:nvSpPr>
        <dsp:cNvPr id="0" name=""/>
        <dsp:cNvSpPr/>
      </dsp:nvSpPr>
      <dsp:spPr>
        <a:xfrm>
          <a:off x="30148" y="685800"/>
          <a:ext cx="459504" cy="424368"/>
        </a:xfrm>
        <a:prstGeom prst="roundRect">
          <a:avLst>
            <a:gd name="adj" fmla="val 10000"/>
          </a:avLst>
        </a:prstGeom>
        <a:blipFill rotWithShape="1">
          <a:blip xmlns:r="http://schemas.openxmlformats.org/officeDocument/2006/relationships" r:embed="rId2"/>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2732F345-4866-4757-8096-A6ECA5EAFAB9}">
      <dsp:nvSpPr>
        <dsp:cNvPr id="0" name=""/>
        <dsp:cNvSpPr/>
      </dsp:nvSpPr>
      <dsp:spPr>
        <a:xfrm>
          <a:off x="0" y="1142999"/>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Training and Education</a:t>
          </a:r>
          <a:endParaRPr lang="en-US" sz="1800" b="1" kern="1200" noProof="0" dirty="0"/>
        </a:p>
      </dsp:txBody>
      <dsp:txXfrm>
        <a:off x="1607526" y="1142999"/>
        <a:ext cx="6164873" cy="530460"/>
      </dsp:txXfrm>
    </dsp:sp>
    <dsp:sp modelId="{8A8AE0A9-A5FD-4BCD-8A13-7F8E7A483F62}">
      <dsp:nvSpPr>
        <dsp:cNvPr id="0" name=""/>
        <dsp:cNvSpPr/>
      </dsp:nvSpPr>
      <dsp:spPr>
        <a:xfrm>
          <a:off x="27031" y="1219200"/>
          <a:ext cx="454856" cy="391738"/>
        </a:xfrm>
        <a:prstGeom prst="roundRect">
          <a:avLst>
            <a:gd name="adj" fmla="val 10000"/>
          </a:avLst>
        </a:prstGeom>
        <a:blipFill rotWithShape="1">
          <a:blip xmlns:r="http://schemas.openxmlformats.org/officeDocument/2006/relationships" r:embed="rId3"/>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3A3B2832-6E9C-434C-90B9-1C2E2C678BB6}">
      <dsp:nvSpPr>
        <dsp:cNvPr id="0" name=""/>
        <dsp:cNvSpPr/>
      </dsp:nvSpPr>
      <dsp:spPr>
        <a:xfrm>
          <a:off x="0" y="1750520"/>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Effective Lines of Communication</a:t>
          </a:r>
          <a:endParaRPr lang="en-US" sz="1800" b="1" kern="1200" noProof="0" dirty="0"/>
        </a:p>
      </dsp:txBody>
      <dsp:txXfrm>
        <a:off x="1607526" y="1750520"/>
        <a:ext cx="6164873" cy="530460"/>
      </dsp:txXfrm>
    </dsp:sp>
    <dsp:sp modelId="{5CFCB687-0131-44DB-9ADF-DD37186C5C30}">
      <dsp:nvSpPr>
        <dsp:cNvPr id="0" name=""/>
        <dsp:cNvSpPr/>
      </dsp:nvSpPr>
      <dsp:spPr>
        <a:xfrm>
          <a:off x="7" y="1905000"/>
          <a:ext cx="459504" cy="387444"/>
        </a:xfrm>
        <a:prstGeom prst="roundRect">
          <a:avLst>
            <a:gd name="adj" fmla="val 10000"/>
          </a:avLst>
        </a:prstGeom>
        <a:blipFill rotWithShape="1">
          <a:blip xmlns:r="http://schemas.openxmlformats.org/officeDocument/2006/relationships" r:embed="rId4"/>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C5E7FBBF-3B3C-4A85-ABDF-5A393B13D9E8}">
      <dsp:nvSpPr>
        <dsp:cNvPr id="0" name=""/>
        <dsp:cNvSpPr/>
      </dsp:nvSpPr>
      <dsp:spPr>
        <a:xfrm>
          <a:off x="0" y="2334026"/>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Disciplinary Standards</a:t>
          </a:r>
          <a:endParaRPr lang="en-US" sz="1800" b="1" kern="1200" noProof="0" dirty="0"/>
        </a:p>
      </dsp:txBody>
      <dsp:txXfrm>
        <a:off x="1607526" y="2334026"/>
        <a:ext cx="6164873" cy="530460"/>
      </dsp:txXfrm>
    </dsp:sp>
    <dsp:sp modelId="{56B4864C-4ADD-4D5F-987A-B7A3D2065AE8}">
      <dsp:nvSpPr>
        <dsp:cNvPr id="0" name=""/>
        <dsp:cNvSpPr/>
      </dsp:nvSpPr>
      <dsp:spPr>
        <a:xfrm>
          <a:off x="228593" y="3581400"/>
          <a:ext cx="486334" cy="319120"/>
        </a:xfrm>
        <a:prstGeom prst="roundRect">
          <a:avLst>
            <a:gd name="adj" fmla="val 10000"/>
          </a:avLst>
        </a:prstGeom>
        <a:solidFill>
          <a:schemeClr val="accent1">
            <a:tint val="50000"/>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6BD21331-29C0-44EF-9D6B-5A269D57143F}">
      <dsp:nvSpPr>
        <dsp:cNvPr id="0" name=""/>
        <dsp:cNvSpPr/>
      </dsp:nvSpPr>
      <dsp:spPr>
        <a:xfrm>
          <a:off x="0" y="2917533"/>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US" sz="2000" b="1" kern="1200" noProof="0" dirty="0" smtClean="0"/>
            <a:t> </a:t>
          </a:r>
          <a:r>
            <a:rPr lang="en-US" sz="1800" b="1" kern="1200" noProof="0" dirty="0" smtClean="0"/>
            <a:t>Auditing and Monitoring</a:t>
          </a:r>
          <a:endParaRPr lang="en-US" sz="1800" b="1" kern="1200" noProof="0" dirty="0" smtClean="0"/>
        </a:p>
      </dsp:txBody>
      <dsp:txXfrm>
        <a:off x="1607526" y="2917533"/>
        <a:ext cx="6164873" cy="530460"/>
      </dsp:txXfrm>
    </dsp:sp>
    <dsp:sp modelId="{68951AC4-9C31-4F73-82FB-AE76E645419A}">
      <dsp:nvSpPr>
        <dsp:cNvPr id="0" name=""/>
        <dsp:cNvSpPr/>
      </dsp:nvSpPr>
      <dsp:spPr>
        <a:xfrm>
          <a:off x="0" y="2362200"/>
          <a:ext cx="473043" cy="488668"/>
        </a:xfrm>
        <a:prstGeom prst="roundRect">
          <a:avLst>
            <a:gd name="adj" fmla="val 10000"/>
          </a:avLst>
        </a:prstGeom>
        <a:blipFill rotWithShape="1">
          <a:blip xmlns:r="http://schemas.openxmlformats.org/officeDocument/2006/relationships" r:embed="rId5"/>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B5664012-6969-409E-96DF-140C96E97929}">
      <dsp:nvSpPr>
        <dsp:cNvPr id="0" name=""/>
        <dsp:cNvSpPr/>
      </dsp:nvSpPr>
      <dsp:spPr>
        <a:xfrm>
          <a:off x="0" y="3501040"/>
          <a:ext cx="7772400" cy="530460"/>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b="1" kern="1200" noProof="0" dirty="0" smtClean="0"/>
            <a:t>Early Response to Compliance Issues </a:t>
          </a:r>
          <a:endParaRPr lang="en-US" sz="1800" b="1" kern="1200" noProof="0" dirty="0" smtClean="0"/>
        </a:p>
      </dsp:txBody>
      <dsp:txXfrm>
        <a:off x="1607526" y="3501040"/>
        <a:ext cx="6164873" cy="530460"/>
      </dsp:txXfrm>
    </dsp:sp>
    <dsp:sp modelId="{06772F4F-61EF-4078-AE2C-9BA7EA1E6AAF}">
      <dsp:nvSpPr>
        <dsp:cNvPr id="0" name=""/>
        <dsp:cNvSpPr/>
      </dsp:nvSpPr>
      <dsp:spPr>
        <a:xfrm>
          <a:off x="6652" y="2962489"/>
          <a:ext cx="454887" cy="402000"/>
        </a:xfrm>
        <a:prstGeom prst="roundRect">
          <a:avLst>
            <a:gd name="adj" fmla="val 10000"/>
          </a:avLst>
        </a:prstGeom>
        <a:blipFill rotWithShape="1">
          <a:blip xmlns:r="http://schemas.openxmlformats.org/officeDocument/2006/relationships" r:embed="rId6"/>
          <a:stretch>
            <a:fillRect/>
          </a:stretch>
        </a:blip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68D284-A9DF-4030-802C-DE59C0A8120B}">
      <dsp:nvSpPr>
        <dsp:cNvPr id="0" name=""/>
        <dsp:cNvSpPr/>
      </dsp:nvSpPr>
      <dsp:spPr>
        <a:xfrm>
          <a:off x="1006669" y="2604"/>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comply with all applicable laws and regulations.</a:t>
          </a:r>
          <a:endParaRPr lang="en-US" sz="1300" kern="1200" dirty="0"/>
        </a:p>
      </dsp:txBody>
      <dsp:txXfrm>
        <a:off x="1006669" y="2604"/>
        <a:ext cx="2016695" cy="1210017"/>
      </dsp:txXfrm>
    </dsp:sp>
    <dsp:sp modelId="{D7A71BB7-E611-4D54-A208-0585456333DD}">
      <dsp:nvSpPr>
        <dsp:cNvPr id="0" name=""/>
        <dsp:cNvSpPr/>
      </dsp:nvSpPr>
      <dsp:spPr>
        <a:xfrm>
          <a:off x="3225035" y="2604"/>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conduct our business by following the highest ethical standards.</a:t>
          </a:r>
          <a:endParaRPr lang="en-US" sz="1300" kern="1200" dirty="0"/>
        </a:p>
      </dsp:txBody>
      <dsp:txXfrm>
        <a:off x="3225035" y="2604"/>
        <a:ext cx="2016695" cy="1210017"/>
      </dsp:txXfrm>
    </dsp:sp>
    <dsp:sp modelId="{91416EAD-706E-483A-879E-038B6BA49067}">
      <dsp:nvSpPr>
        <dsp:cNvPr id="0" name=""/>
        <dsp:cNvSpPr/>
      </dsp:nvSpPr>
      <dsp:spPr>
        <a:xfrm>
          <a:off x="1006669" y="1414291"/>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maintain appropriate levels of confidentiality for information and documents that are entrusted. </a:t>
          </a:r>
          <a:endParaRPr lang="en-US" sz="1300" b="1" i="1" kern="1200" dirty="0"/>
        </a:p>
      </dsp:txBody>
      <dsp:txXfrm>
        <a:off x="1006669" y="1414291"/>
        <a:ext cx="2016695" cy="1210017"/>
      </dsp:txXfrm>
    </dsp:sp>
    <dsp:sp modelId="{1D19FDD0-84BF-4C76-8B72-C7BF9C1415AD}">
      <dsp:nvSpPr>
        <dsp:cNvPr id="0" name=""/>
        <dsp:cNvSpPr/>
      </dsp:nvSpPr>
      <dsp:spPr>
        <a:xfrm>
          <a:off x="3225035" y="1414291"/>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avoid any situation that reflects or could reflect a conflict of interest</a:t>
          </a:r>
          <a:r>
            <a:rPr lang="en-US" sz="1300" b="1" i="1" kern="1200" noProof="0" dirty="0" smtClean="0"/>
            <a:t>.</a:t>
          </a:r>
          <a:endParaRPr lang="en-US" sz="1300" b="1" i="1" kern="1200" noProof="0" dirty="0"/>
        </a:p>
      </dsp:txBody>
      <dsp:txXfrm>
        <a:off x="3225035" y="1414291"/>
        <a:ext cx="2016695" cy="1210017"/>
      </dsp:txXfrm>
    </dsp:sp>
    <dsp:sp modelId="{F2F5E1EE-C62B-4CEF-9005-AB0828D6BEBE}">
      <dsp:nvSpPr>
        <dsp:cNvPr id="0" name=""/>
        <dsp:cNvSpPr/>
      </dsp:nvSpPr>
      <dsp:spPr>
        <a:xfrm>
          <a:off x="1006669" y="2825978"/>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conduct our business with honesty and integrity.</a:t>
          </a:r>
          <a:endParaRPr lang="en-US" sz="1300" b="1" i="1" kern="1200" noProof="0" dirty="0"/>
        </a:p>
      </dsp:txBody>
      <dsp:txXfrm>
        <a:off x="1006669" y="2825978"/>
        <a:ext cx="2016695" cy="1210017"/>
      </dsp:txXfrm>
    </dsp:sp>
    <dsp:sp modelId="{3FE0C4B2-B8A2-490E-9B4B-7E80E82F4DDB}">
      <dsp:nvSpPr>
        <dsp:cNvPr id="0" name=""/>
        <dsp:cNvSpPr/>
      </dsp:nvSpPr>
      <dsp:spPr>
        <a:xfrm>
          <a:off x="3225035" y="2825978"/>
          <a:ext cx="2016695" cy="121001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b="1" i="1" kern="1200" dirty="0" smtClean="0"/>
            <a:t>We must only use assets solely for business purposes.</a:t>
          </a:r>
          <a:endParaRPr lang="en-US" sz="1300" kern="1200" noProof="0" dirty="0"/>
        </a:p>
      </dsp:txBody>
      <dsp:txXfrm>
        <a:off x="3225035" y="2825978"/>
        <a:ext cx="2016695" cy="12100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39E36-58B5-47EF-B38E-493E77091886}">
      <dsp:nvSpPr>
        <dsp:cNvPr id="0" name=""/>
        <dsp:cNvSpPr/>
      </dsp:nvSpPr>
      <dsp:spPr>
        <a:xfrm>
          <a:off x="0" y="0"/>
          <a:ext cx="7848600" cy="1325880"/>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US" sz="4000" b="1" kern="1200" noProof="0" dirty="0" smtClean="0"/>
            <a:t>Functions of the Compliance Committee</a:t>
          </a:r>
          <a:endParaRPr lang="en-US" sz="4000" b="1" kern="1200" noProof="0" dirty="0"/>
        </a:p>
      </dsp:txBody>
      <dsp:txXfrm>
        <a:off x="0" y="0"/>
        <a:ext cx="7848600" cy="1325880"/>
      </dsp:txXfrm>
    </dsp:sp>
    <dsp:sp modelId="{6F10A535-97DC-4252-B395-A521297AA050}">
      <dsp:nvSpPr>
        <dsp:cNvPr id="0" name=""/>
        <dsp:cNvSpPr/>
      </dsp:nvSpPr>
      <dsp:spPr>
        <a:xfrm>
          <a:off x="3832" y="1325880"/>
          <a:ext cx="2613645" cy="2784348"/>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noProof="0" dirty="0" smtClean="0"/>
            <a:t>Review and supervise the organization’s Compliance Plan and the compliance for this plan</a:t>
          </a:r>
          <a:endParaRPr lang="en-US" sz="2600" kern="1200" noProof="0" dirty="0"/>
        </a:p>
      </dsp:txBody>
      <dsp:txXfrm>
        <a:off x="3832" y="1325880"/>
        <a:ext cx="2613645" cy="2784348"/>
      </dsp:txXfrm>
    </dsp:sp>
    <dsp:sp modelId="{9368ED82-E493-43C9-A003-FAD3ADFD33FB}">
      <dsp:nvSpPr>
        <dsp:cNvPr id="0" name=""/>
        <dsp:cNvSpPr/>
      </dsp:nvSpPr>
      <dsp:spPr>
        <a:xfrm>
          <a:off x="2617477" y="1325880"/>
          <a:ext cx="2613645" cy="2784348"/>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noProof="0" dirty="0" smtClean="0"/>
            <a:t>Supervise the organization’s compliance with the state and federal regulatory requirements</a:t>
          </a:r>
          <a:endParaRPr lang="en-US" sz="2600" kern="1200" noProof="0" dirty="0"/>
        </a:p>
      </dsp:txBody>
      <dsp:txXfrm>
        <a:off x="2617477" y="1325880"/>
        <a:ext cx="2613645" cy="2784348"/>
      </dsp:txXfrm>
    </dsp:sp>
    <dsp:sp modelId="{983D3FEE-04B6-4A4A-B086-50928BE575B6}">
      <dsp:nvSpPr>
        <dsp:cNvPr id="0" name=""/>
        <dsp:cNvSpPr/>
      </dsp:nvSpPr>
      <dsp:spPr>
        <a:xfrm>
          <a:off x="5231122" y="1325880"/>
          <a:ext cx="2613645" cy="2784348"/>
        </a:xfrm>
        <a:prstGeom prst="rect">
          <a:avLst/>
        </a:prstGeom>
        <a:solidFill>
          <a:schemeClr val="accent1">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noProof="0" dirty="0" smtClean="0"/>
            <a:t>Supervise the results of the organization’s internal audits and the ones done by state and federal agencies</a:t>
          </a:r>
          <a:endParaRPr lang="en-US" sz="2600" kern="1200" noProof="0" dirty="0"/>
        </a:p>
      </dsp:txBody>
      <dsp:txXfrm>
        <a:off x="5231122" y="1325880"/>
        <a:ext cx="2613645" cy="2784348"/>
      </dsp:txXfrm>
    </dsp:sp>
    <dsp:sp modelId="{D7BDFDF2-C420-40C3-ADC2-E88770BD9F86}">
      <dsp:nvSpPr>
        <dsp:cNvPr id="0" name=""/>
        <dsp:cNvSpPr/>
      </dsp:nvSpPr>
      <dsp:spPr>
        <a:xfrm>
          <a:off x="0" y="4110228"/>
          <a:ext cx="7848600" cy="309372"/>
        </a:xfrm>
        <a:prstGeom prst="rect">
          <a:avLst/>
        </a:prstGeom>
        <a:solidFill>
          <a:schemeClr val="accent1">
            <a:shade val="80000"/>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D5DA94-90C9-42CC-B3BB-763E87024AA8}">
      <dsp:nvSpPr>
        <dsp:cNvPr id="0" name=""/>
        <dsp:cNvSpPr/>
      </dsp:nvSpPr>
      <dsp:spPr>
        <a:xfrm>
          <a:off x="0" y="76198"/>
          <a:ext cx="6908291" cy="675028"/>
        </a:xfrm>
        <a:prstGeom prst="roundRect">
          <a:avLst>
            <a:gd name="adj" fmla="val 10000"/>
          </a:avLst>
        </a:prstGeom>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1"/>
        </a:lnRef>
        <a:fillRef idx="3">
          <a:schemeClr val="accent1"/>
        </a:fillRef>
        <a:effectRef idx="3">
          <a:schemeClr val="accent1"/>
        </a:effectRef>
        <a:fontRef idx="minor">
          <a:schemeClr val="lt1"/>
        </a:fontRef>
      </dsp:style>
      <dsp:txBody>
        <a:bodyPr spcFirstLastPara="0" vert="horz" wrap="square" lIns="68580" tIns="45720" rIns="68580" bIns="45720" numCol="1" spcCol="1270" anchor="ctr" anchorCtr="0">
          <a:noAutofit/>
        </a:bodyPr>
        <a:lstStyle/>
        <a:p>
          <a:pPr lvl="0" algn="l" defTabSz="1600200">
            <a:lnSpc>
              <a:spcPct val="90000"/>
            </a:lnSpc>
            <a:spcBef>
              <a:spcPct val="0"/>
            </a:spcBef>
            <a:spcAft>
              <a:spcPct val="35000"/>
            </a:spcAft>
          </a:pPr>
          <a:r>
            <a:rPr lang="en-US" sz="3600" kern="1200" noProof="0" dirty="0" smtClean="0"/>
            <a:t>Compliance Officer</a:t>
          </a:r>
          <a:endParaRPr lang="en-US" sz="3600" kern="1200" noProof="0" dirty="0"/>
        </a:p>
      </dsp:txBody>
      <dsp:txXfrm>
        <a:off x="19771" y="95969"/>
        <a:ext cx="6868749" cy="635486"/>
      </dsp:txXfrm>
    </dsp:sp>
    <dsp:sp modelId="{3F0B8BC9-E707-4BE6-BA49-B1C6D1CE8812}">
      <dsp:nvSpPr>
        <dsp:cNvPr id="0" name=""/>
        <dsp:cNvSpPr/>
      </dsp:nvSpPr>
      <dsp:spPr>
        <a:xfrm>
          <a:off x="351702" y="859447"/>
          <a:ext cx="675028" cy="675028"/>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9E9D31-1BAD-4CD2-959C-5B8A5D8128E2}">
      <dsp:nvSpPr>
        <dsp:cNvPr id="0" name=""/>
        <dsp:cNvSpPr/>
      </dsp:nvSpPr>
      <dsp:spPr>
        <a:xfrm>
          <a:off x="1079324" y="781312"/>
          <a:ext cx="5601386" cy="675028"/>
        </a:xfrm>
        <a:prstGeom prst="roundRect">
          <a:avLst>
            <a:gd name="adj" fmla="val 1667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noProof="0" dirty="0" smtClean="0"/>
            <a:t>Is the person assigned to strengthen the Compliance Program</a:t>
          </a:r>
          <a:endParaRPr lang="en-US" sz="1600" kern="1200" noProof="0" dirty="0"/>
        </a:p>
      </dsp:txBody>
      <dsp:txXfrm>
        <a:off x="1112282" y="814270"/>
        <a:ext cx="5535470" cy="609112"/>
      </dsp:txXfrm>
    </dsp:sp>
    <dsp:sp modelId="{BBA7A952-DC21-458C-86C8-B6E3E6C37E21}">
      <dsp:nvSpPr>
        <dsp:cNvPr id="0" name=""/>
        <dsp:cNvSpPr/>
      </dsp:nvSpPr>
      <dsp:spPr>
        <a:xfrm>
          <a:off x="351133" y="1640759"/>
          <a:ext cx="675028" cy="675028"/>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00F771-AB7C-414E-879B-311D619CD102}">
      <dsp:nvSpPr>
        <dsp:cNvPr id="0" name=""/>
        <dsp:cNvSpPr/>
      </dsp:nvSpPr>
      <dsp:spPr>
        <a:xfrm>
          <a:off x="1079324" y="1562624"/>
          <a:ext cx="5563413" cy="675028"/>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noProof="0" dirty="0" smtClean="0"/>
            <a:t>Informs any problems to the Compliance Committee</a:t>
          </a:r>
          <a:endParaRPr lang="en-US" sz="1600" kern="1200" noProof="0" dirty="0"/>
        </a:p>
      </dsp:txBody>
      <dsp:txXfrm>
        <a:off x="1112282" y="1595582"/>
        <a:ext cx="5497497" cy="609112"/>
      </dsp:txXfrm>
    </dsp:sp>
    <dsp:sp modelId="{6303947E-854A-449A-8845-2AAB7E478D94}">
      <dsp:nvSpPr>
        <dsp:cNvPr id="0" name=""/>
        <dsp:cNvSpPr/>
      </dsp:nvSpPr>
      <dsp:spPr>
        <a:xfrm>
          <a:off x="272998" y="2343936"/>
          <a:ext cx="675028" cy="675028"/>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38B292-DD2A-419B-8F22-41DFBCFA02E0}">
      <dsp:nvSpPr>
        <dsp:cNvPr id="0" name=""/>
        <dsp:cNvSpPr/>
      </dsp:nvSpPr>
      <dsp:spPr>
        <a:xfrm>
          <a:off x="1085419" y="2308652"/>
          <a:ext cx="5563374" cy="675028"/>
        </a:xfrm>
        <a:prstGeom prst="roundRect">
          <a:avLst>
            <a:gd name="adj" fmla="val 1667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noProof="0" dirty="0" smtClean="0"/>
            <a:t>Has direct access to the Board of Directors</a:t>
          </a:r>
          <a:endParaRPr lang="en-US" sz="1600" kern="1200" noProof="0" dirty="0" smtClean="0"/>
        </a:p>
      </dsp:txBody>
      <dsp:txXfrm>
        <a:off x="1118377" y="2341610"/>
        <a:ext cx="5497458" cy="609112"/>
      </dsp:txXfrm>
    </dsp:sp>
    <dsp:sp modelId="{09DCA34C-C174-43EB-BE69-F40E8CA020C3}">
      <dsp:nvSpPr>
        <dsp:cNvPr id="0" name=""/>
        <dsp:cNvSpPr/>
      </dsp:nvSpPr>
      <dsp:spPr>
        <a:xfrm>
          <a:off x="350746" y="3125248"/>
          <a:ext cx="675028" cy="675028"/>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AD8CE35-8B5A-4770-941F-09A83D5719E6}">
      <dsp:nvSpPr>
        <dsp:cNvPr id="0" name=""/>
        <dsp:cNvSpPr/>
      </dsp:nvSpPr>
      <dsp:spPr>
        <a:xfrm>
          <a:off x="1111242" y="3132231"/>
          <a:ext cx="5537550" cy="539935"/>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noProof="0" dirty="0" smtClean="0"/>
            <a:t>Is the liaison with the regulatory agencies</a:t>
          </a:r>
          <a:endParaRPr lang="en-US" sz="1600" kern="1200" noProof="0" dirty="0" smtClean="0"/>
        </a:p>
      </dsp:txBody>
      <dsp:txXfrm>
        <a:off x="1137604" y="3158593"/>
        <a:ext cx="5484826" cy="487211"/>
      </dsp:txXfrm>
    </dsp:sp>
    <dsp:sp modelId="{6777F41D-271A-420D-B387-3F07FC40D66C}">
      <dsp:nvSpPr>
        <dsp:cNvPr id="0" name=""/>
        <dsp:cNvSpPr/>
      </dsp:nvSpPr>
      <dsp:spPr>
        <a:xfrm>
          <a:off x="350745" y="3820771"/>
          <a:ext cx="675028" cy="675028"/>
        </a:xfrm>
        <a:prstGeom prst="roundRect">
          <a:avLst>
            <a:gd name="adj" fmla="val 16670"/>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 b="-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96679A-F2BD-478F-9549-15EB63F53167}">
      <dsp:nvSpPr>
        <dsp:cNvPr id="0" name=""/>
        <dsp:cNvSpPr/>
      </dsp:nvSpPr>
      <dsp:spPr>
        <a:xfrm>
          <a:off x="1111281" y="3828432"/>
          <a:ext cx="5537511" cy="659597"/>
        </a:xfrm>
        <a:prstGeom prst="roundRect">
          <a:avLst>
            <a:gd name="adj" fmla="val 1667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hemeClr val="accent5"/>
        </a:lnRef>
        <a:fillRef idx="3">
          <a:schemeClr val="accent5"/>
        </a:fillRef>
        <a:effectRef idx="3">
          <a:schemeClr val="accent5"/>
        </a:effectRef>
        <a:fontRef idx="minor">
          <a:schemeClr val="lt1"/>
        </a:fontRef>
      </dsp:style>
      <dsp:txBody>
        <a:bodyPr spcFirstLastPara="0" vert="horz" wrap="square" lIns="113792" tIns="113792" rIns="113792" bIns="113792" numCol="1" spcCol="1270" anchor="ctr" anchorCtr="0">
          <a:noAutofit/>
        </a:bodyPr>
        <a:lstStyle/>
        <a:p>
          <a:pPr lvl="0" algn="l" defTabSz="711200">
            <a:lnSpc>
              <a:spcPct val="90000"/>
            </a:lnSpc>
            <a:spcBef>
              <a:spcPct val="0"/>
            </a:spcBef>
            <a:spcAft>
              <a:spcPct val="35000"/>
            </a:spcAft>
          </a:pPr>
          <a:r>
            <a:rPr lang="en-US" sz="1600" kern="1200" noProof="0" dirty="0" smtClean="0"/>
            <a:t>Develops programs to encourage managers and employees to report any suspicion of fraud, waste and abuse (FWA) and other irregularities</a:t>
          </a:r>
          <a:endParaRPr lang="en-US" sz="1600" kern="1200" noProof="0" dirty="0" smtClean="0"/>
        </a:p>
      </dsp:txBody>
      <dsp:txXfrm>
        <a:off x="1143486" y="3860637"/>
        <a:ext cx="5473101" cy="595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629C0B-55E1-4E76-A5A3-FD400650252A}">
      <dsp:nvSpPr>
        <dsp:cNvPr id="0" name=""/>
        <dsp:cNvSpPr/>
      </dsp:nvSpPr>
      <dsp:spPr>
        <a:xfrm>
          <a:off x="0" y="3471004"/>
          <a:ext cx="6781800" cy="25322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Review of marketing materials</a:t>
          </a:r>
          <a:endParaRPr lang="en-US" sz="1600" kern="1200" noProof="0" dirty="0"/>
        </a:p>
      </dsp:txBody>
      <dsp:txXfrm>
        <a:off x="0" y="3471004"/>
        <a:ext cx="6781800" cy="253225"/>
      </dsp:txXfrm>
    </dsp:sp>
    <dsp:sp modelId="{AC31EFD0-1DA6-4596-99D4-1FB847A4D2D3}">
      <dsp:nvSpPr>
        <dsp:cNvPr id="0" name=""/>
        <dsp:cNvSpPr/>
      </dsp:nvSpPr>
      <dsp:spPr>
        <a:xfrm rot="10800000">
          <a:off x="0" y="3085342"/>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Validation and presentation of regulatory informs</a:t>
          </a:r>
          <a:endParaRPr lang="en-US" sz="1600" kern="1200" noProof="0" dirty="0"/>
        </a:p>
      </dsp:txBody>
      <dsp:txXfrm rot="10800000">
        <a:off x="0" y="3085342"/>
        <a:ext cx="6781800" cy="253059"/>
      </dsp:txXfrm>
    </dsp:sp>
    <dsp:sp modelId="{0A6D8E5B-4F2E-4E20-9C02-948BF26404C8}">
      <dsp:nvSpPr>
        <dsp:cNvPr id="0" name=""/>
        <dsp:cNvSpPr/>
      </dsp:nvSpPr>
      <dsp:spPr>
        <a:xfrm rot="10800000">
          <a:off x="0" y="2699679"/>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sz="1600" kern="1200" noProof="0" dirty="0" smtClean="0"/>
            <a:t>Investigate and report allegations of non-compliance</a:t>
          </a:r>
          <a:endParaRPr lang="en-US" sz="1600" kern="1200" noProof="0" dirty="0"/>
        </a:p>
      </dsp:txBody>
      <dsp:txXfrm rot="10800000">
        <a:off x="0" y="2699679"/>
        <a:ext cx="6781800" cy="253059"/>
      </dsp:txXfrm>
    </dsp:sp>
    <dsp:sp modelId="{C1DBFE26-20E7-4847-B0DB-4896C377A113}">
      <dsp:nvSpPr>
        <dsp:cNvPr id="0" name=""/>
        <dsp:cNvSpPr/>
      </dsp:nvSpPr>
      <dsp:spPr>
        <a:xfrm rot="10800000">
          <a:off x="0" y="2314017"/>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Provide and maintain effective lines of communication</a:t>
          </a:r>
          <a:endParaRPr lang="en-US" sz="1600" kern="1200" noProof="0" dirty="0"/>
        </a:p>
      </dsp:txBody>
      <dsp:txXfrm rot="10800000">
        <a:off x="0" y="2314017"/>
        <a:ext cx="6781800" cy="253059"/>
      </dsp:txXfrm>
    </dsp:sp>
    <dsp:sp modelId="{4611CB1F-0257-42C8-9F5A-04A69626DEB0}">
      <dsp:nvSpPr>
        <dsp:cNvPr id="0" name=""/>
        <dsp:cNvSpPr/>
      </dsp:nvSpPr>
      <dsp:spPr>
        <a:xfrm rot="10800000">
          <a:off x="0" y="1928355"/>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altLang="es-ES" sz="1400" kern="1200" noProof="0" dirty="0" smtClean="0"/>
            <a:t>Assist in the timely resolution of compliance issues and provide prompt response</a:t>
          </a:r>
          <a:endParaRPr lang="en-US" sz="1400" kern="1200" noProof="0" dirty="0"/>
        </a:p>
      </dsp:txBody>
      <dsp:txXfrm rot="10800000">
        <a:off x="0" y="1928355"/>
        <a:ext cx="6781800" cy="253059"/>
      </dsp:txXfrm>
    </dsp:sp>
    <dsp:sp modelId="{DF0BAFF2-66BD-436A-92E1-277D58BBE40E}">
      <dsp:nvSpPr>
        <dsp:cNvPr id="0" name=""/>
        <dsp:cNvSpPr/>
      </dsp:nvSpPr>
      <dsp:spPr>
        <a:xfrm rot="10800000">
          <a:off x="0" y="1542693"/>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Establish and monitor corrective action plans</a:t>
          </a:r>
          <a:endParaRPr lang="en-US" sz="1600" kern="1200" noProof="0" dirty="0"/>
        </a:p>
      </dsp:txBody>
      <dsp:txXfrm rot="10800000">
        <a:off x="0" y="1542693"/>
        <a:ext cx="6781800" cy="253059"/>
      </dsp:txXfrm>
    </dsp:sp>
    <dsp:sp modelId="{DA9A95EC-2931-45A1-9F4E-31299D117F64}">
      <dsp:nvSpPr>
        <dsp:cNvPr id="0" name=""/>
        <dsp:cNvSpPr/>
      </dsp:nvSpPr>
      <dsp:spPr>
        <a:xfrm rot="10800000">
          <a:off x="0" y="1157031"/>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Perform the risk assessment</a:t>
          </a:r>
          <a:endParaRPr lang="en-US" sz="1600" kern="1200" noProof="0" dirty="0"/>
        </a:p>
      </dsp:txBody>
      <dsp:txXfrm rot="10800000">
        <a:off x="0" y="1157031"/>
        <a:ext cx="6781800" cy="253059"/>
      </dsp:txXfrm>
    </dsp:sp>
    <dsp:sp modelId="{0141C87C-42D8-47F7-B353-8CF68C660605}">
      <dsp:nvSpPr>
        <dsp:cNvPr id="0" name=""/>
        <dsp:cNvSpPr/>
      </dsp:nvSpPr>
      <dsp:spPr>
        <a:xfrm rot="10800000">
          <a:off x="0" y="771369"/>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Audit and monitor the operational areas</a:t>
          </a:r>
          <a:endParaRPr lang="en-US" sz="1600" kern="1200" noProof="0" dirty="0"/>
        </a:p>
      </dsp:txBody>
      <dsp:txXfrm rot="10800000">
        <a:off x="0" y="771369"/>
        <a:ext cx="6781800" cy="253059"/>
      </dsp:txXfrm>
    </dsp:sp>
    <dsp:sp modelId="{6EC9B102-A416-42FE-8D5D-8DD1DBC9662A}">
      <dsp:nvSpPr>
        <dsp:cNvPr id="0" name=""/>
        <dsp:cNvSpPr/>
      </dsp:nvSpPr>
      <dsp:spPr>
        <a:xfrm rot="10800000">
          <a:off x="0" y="385707"/>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Train and educate on regulatory issues</a:t>
          </a:r>
          <a:endParaRPr lang="en-US" sz="1600" kern="1200" noProof="0" dirty="0"/>
        </a:p>
      </dsp:txBody>
      <dsp:txXfrm rot="10800000">
        <a:off x="0" y="385707"/>
        <a:ext cx="6781800" cy="253059"/>
      </dsp:txXfrm>
    </dsp:sp>
    <dsp:sp modelId="{79FB5877-878B-4B0B-B597-5C72DD44CF58}">
      <dsp:nvSpPr>
        <dsp:cNvPr id="0" name=""/>
        <dsp:cNvSpPr/>
      </dsp:nvSpPr>
      <dsp:spPr>
        <a:xfrm rot="10800000">
          <a:off x="0" y="45"/>
          <a:ext cx="6781800" cy="389460"/>
        </a:xfrm>
        <a:prstGeom prst="upArrowCallou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US" altLang="es-ES" sz="1600" kern="1200" noProof="0" dirty="0" smtClean="0"/>
            <a:t>Develop and review policies and procedures</a:t>
          </a:r>
          <a:endParaRPr lang="en-US" sz="1600" kern="1200" noProof="0" dirty="0"/>
        </a:p>
      </dsp:txBody>
      <dsp:txXfrm rot="10800000">
        <a:off x="0" y="45"/>
        <a:ext cx="6781800" cy="2530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F7088A-17DD-46B8-9AC7-9181D81669D6}">
      <dsp:nvSpPr>
        <dsp:cNvPr id="0" name=""/>
        <dsp:cNvSpPr/>
      </dsp:nvSpPr>
      <dsp:spPr>
        <a:xfrm rot="5400000">
          <a:off x="-135863" y="137127"/>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1</a:t>
          </a:r>
          <a:endParaRPr lang="en-US" sz="1700" kern="1200" noProof="0" dirty="0"/>
        </a:p>
      </dsp:txBody>
      <dsp:txXfrm rot="-5400000">
        <a:off x="1" y="318280"/>
        <a:ext cx="634031" cy="271727"/>
      </dsp:txXfrm>
    </dsp:sp>
    <dsp:sp modelId="{ED9F8B36-DA25-494A-8F42-1C1D73A7C262}">
      <dsp:nvSpPr>
        <dsp:cNvPr id="0" name=""/>
        <dsp:cNvSpPr/>
      </dsp:nvSpPr>
      <dsp:spPr>
        <a:xfrm rot="5400000">
          <a:off x="3846308" y="-3236712"/>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Test 1A</a:t>
          </a:r>
          <a:endParaRPr lang="en-US" sz="1600" kern="1200" noProof="0" dirty="0"/>
        </a:p>
        <a:p>
          <a:pPr marL="171450" lvl="1" indent="-171450" algn="l" defTabSz="711200">
            <a:lnSpc>
              <a:spcPct val="90000"/>
            </a:lnSpc>
            <a:spcBef>
              <a:spcPct val="0"/>
            </a:spcBef>
            <a:spcAft>
              <a:spcPct val="15000"/>
            </a:spcAft>
            <a:buChar char="••"/>
          </a:pPr>
          <a:r>
            <a:rPr lang="en-US" sz="1600" kern="1200" noProof="0" dirty="0" smtClean="0"/>
            <a:t>Test 1B</a:t>
          </a:r>
          <a:endParaRPr lang="en-US" sz="1600" kern="1200" noProof="0" dirty="0"/>
        </a:p>
      </dsp:txBody>
      <dsp:txXfrm rot="-5400000">
        <a:off x="609596" y="28740"/>
        <a:ext cx="7033428" cy="531263"/>
      </dsp:txXfrm>
    </dsp:sp>
    <dsp:sp modelId="{2AEB98B3-7B1D-4444-BE46-2338DDE99C17}">
      <dsp:nvSpPr>
        <dsp:cNvPr id="0" name=""/>
        <dsp:cNvSpPr/>
      </dsp:nvSpPr>
      <dsp:spPr>
        <a:xfrm rot="5400000">
          <a:off x="-135863" y="944800"/>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2</a:t>
          </a:r>
          <a:endParaRPr lang="en-US" sz="1700" kern="1200" noProof="0" dirty="0"/>
        </a:p>
      </dsp:txBody>
      <dsp:txXfrm rot="-5400000">
        <a:off x="1" y="1125953"/>
        <a:ext cx="634031" cy="271727"/>
      </dsp:txXfrm>
    </dsp:sp>
    <dsp:sp modelId="{95C6348E-8B50-48E1-82EC-155D5B03956C}">
      <dsp:nvSpPr>
        <dsp:cNvPr id="0" name=""/>
        <dsp:cNvSpPr/>
      </dsp:nvSpPr>
      <dsp:spPr>
        <a:xfrm rot="5400000">
          <a:off x="3870743" y="-2427776"/>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endParaRPr lang="en-US" sz="1600" kern="1200" noProof="0" dirty="0"/>
        </a:p>
        <a:p>
          <a:pPr marL="171450" lvl="1" indent="-171450" algn="l" defTabSz="711200">
            <a:lnSpc>
              <a:spcPct val="90000"/>
            </a:lnSpc>
            <a:spcBef>
              <a:spcPct val="0"/>
            </a:spcBef>
            <a:spcAft>
              <a:spcPct val="15000"/>
            </a:spcAft>
            <a:buChar char="••"/>
          </a:pPr>
          <a:r>
            <a:rPr lang="en-US" sz="1600" kern="1200" noProof="0" dirty="0" smtClean="0"/>
            <a:t>Training one to one </a:t>
          </a:r>
          <a:endParaRPr lang="en-US" sz="1600" kern="1200" noProof="0" dirty="0"/>
        </a:p>
      </dsp:txBody>
      <dsp:txXfrm rot="-5400000">
        <a:off x="634031" y="837676"/>
        <a:ext cx="7033428" cy="531263"/>
      </dsp:txXfrm>
    </dsp:sp>
    <dsp:sp modelId="{53CDB9C8-E98D-4255-8564-C47442C0F80A}">
      <dsp:nvSpPr>
        <dsp:cNvPr id="0" name=""/>
        <dsp:cNvSpPr/>
      </dsp:nvSpPr>
      <dsp:spPr>
        <a:xfrm rot="5400000">
          <a:off x="-135863" y="1752473"/>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3</a:t>
          </a:r>
          <a:endParaRPr lang="en-US" sz="1700" kern="1200" noProof="0" dirty="0"/>
        </a:p>
      </dsp:txBody>
      <dsp:txXfrm rot="-5400000">
        <a:off x="1" y="1933626"/>
        <a:ext cx="634031" cy="271727"/>
      </dsp:txXfrm>
    </dsp:sp>
    <dsp:sp modelId="{A3F51C7D-1221-40DD-AD6B-035AAB9A8748}">
      <dsp:nvSpPr>
        <dsp:cNvPr id="0" name=""/>
        <dsp:cNvSpPr/>
      </dsp:nvSpPr>
      <dsp:spPr>
        <a:xfrm rot="5400000">
          <a:off x="3870743" y="-1620103"/>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Test 2A </a:t>
          </a:r>
          <a:endParaRPr lang="en-US" sz="1600" kern="1200" noProof="0" dirty="0"/>
        </a:p>
      </dsp:txBody>
      <dsp:txXfrm rot="-5400000">
        <a:off x="634031" y="1645349"/>
        <a:ext cx="7033428" cy="531263"/>
      </dsp:txXfrm>
    </dsp:sp>
    <dsp:sp modelId="{1C71D6A2-D145-4133-8305-40546D489CDC}">
      <dsp:nvSpPr>
        <dsp:cNvPr id="0" name=""/>
        <dsp:cNvSpPr/>
      </dsp:nvSpPr>
      <dsp:spPr>
        <a:xfrm rot="5400000">
          <a:off x="-135863" y="2560145"/>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4</a:t>
          </a:r>
          <a:endParaRPr lang="en-US" sz="1700" kern="1200" noProof="0" dirty="0"/>
        </a:p>
      </dsp:txBody>
      <dsp:txXfrm rot="-5400000">
        <a:off x="1" y="2741298"/>
        <a:ext cx="634031" cy="271727"/>
      </dsp:txXfrm>
    </dsp:sp>
    <dsp:sp modelId="{E4845F19-FA42-42A7-BB7D-894A0EFB71DB}">
      <dsp:nvSpPr>
        <dsp:cNvPr id="0" name=""/>
        <dsp:cNvSpPr/>
      </dsp:nvSpPr>
      <dsp:spPr>
        <a:xfrm rot="5400000">
          <a:off x="3870743" y="-812430"/>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Written reprimand in file</a:t>
          </a:r>
          <a:endParaRPr lang="en-US" sz="1600" kern="1200" noProof="0" dirty="0"/>
        </a:p>
      </dsp:txBody>
      <dsp:txXfrm rot="-5400000">
        <a:off x="634031" y="2453022"/>
        <a:ext cx="7033428" cy="531263"/>
      </dsp:txXfrm>
    </dsp:sp>
    <dsp:sp modelId="{9142E836-0233-4253-9167-A7A8CCE72820}">
      <dsp:nvSpPr>
        <dsp:cNvPr id="0" name=""/>
        <dsp:cNvSpPr/>
      </dsp:nvSpPr>
      <dsp:spPr>
        <a:xfrm rot="5400000">
          <a:off x="-135863" y="3367818"/>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5</a:t>
          </a:r>
          <a:endParaRPr lang="en-US" sz="1700" kern="1200" noProof="0" dirty="0"/>
        </a:p>
      </dsp:txBody>
      <dsp:txXfrm rot="-5400000">
        <a:off x="1" y="3548971"/>
        <a:ext cx="634031" cy="271727"/>
      </dsp:txXfrm>
    </dsp:sp>
    <dsp:sp modelId="{AC2A247E-5154-4660-BE90-0DD6C6AE6B3E}">
      <dsp:nvSpPr>
        <dsp:cNvPr id="0" name=""/>
        <dsp:cNvSpPr/>
      </dsp:nvSpPr>
      <dsp:spPr>
        <a:xfrm rot="5400000">
          <a:off x="3870743" y="-4758"/>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Test 2B (24hrs)</a:t>
          </a:r>
          <a:endParaRPr lang="en-US" sz="1600" kern="1200" noProof="0" dirty="0"/>
        </a:p>
      </dsp:txBody>
      <dsp:txXfrm rot="-5400000">
        <a:off x="634031" y="3260694"/>
        <a:ext cx="7033428" cy="531263"/>
      </dsp:txXfrm>
    </dsp:sp>
    <dsp:sp modelId="{7CF08569-B4BE-4491-BA19-34499F98713F}">
      <dsp:nvSpPr>
        <dsp:cNvPr id="0" name=""/>
        <dsp:cNvSpPr/>
      </dsp:nvSpPr>
      <dsp:spPr>
        <a:xfrm rot="5400000">
          <a:off x="-135863" y="4175491"/>
          <a:ext cx="905758" cy="63403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noProof="0" dirty="0" smtClean="0"/>
            <a:t>Step 6</a:t>
          </a:r>
          <a:endParaRPr lang="en-US" sz="1700" kern="1200" noProof="0" dirty="0"/>
        </a:p>
      </dsp:txBody>
      <dsp:txXfrm rot="-5400000">
        <a:off x="1" y="4356644"/>
        <a:ext cx="634031" cy="271727"/>
      </dsp:txXfrm>
    </dsp:sp>
    <dsp:sp modelId="{061EC9EB-1EA5-47DC-BAAD-E6F985DC53CB}">
      <dsp:nvSpPr>
        <dsp:cNvPr id="0" name=""/>
        <dsp:cNvSpPr/>
      </dsp:nvSpPr>
      <dsp:spPr>
        <a:xfrm rot="5400000">
          <a:off x="3870743" y="794295"/>
          <a:ext cx="588743" cy="706216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US" sz="1600" kern="1200" noProof="0" dirty="0" smtClean="0"/>
            <a:t>Immediate dismissal</a:t>
          </a:r>
          <a:endParaRPr lang="en-US" sz="1600" kern="1200" noProof="0" dirty="0"/>
        </a:p>
      </dsp:txBody>
      <dsp:txXfrm rot="-5400000">
        <a:off x="634031" y="4059747"/>
        <a:ext cx="7033428" cy="531263"/>
      </dsp:txXfrm>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0B088C-71FF-4FB2-8692-28993E224F7F}" type="datetimeFigureOut">
              <a:rPr lang="en-US" smtClean="0"/>
              <a:t>2/18/2015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F3DB43-E574-44E9-9EA0-63AAE0D97BEC}" type="slidenum">
              <a:rPr lang="en-US" smtClean="0"/>
              <a:t>‹#›</a:t>
            </a:fld>
            <a:endParaRPr lang="en-US" dirty="0"/>
          </a:p>
        </p:txBody>
      </p:sp>
    </p:spTree>
    <p:extLst>
      <p:ext uri="{BB962C8B-B14F-4D97-AF65-F5344CB8AC3E}">
        <p14:creationId xmlns:p14="http://schemas.microsoft.com/office/powerpoint/2010/main" val="2885493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F3DB43-E574-44E9-9EA0-63AAE0D97BEC}" type="slidenum">
              <a:rPr lang="en-US" smtClean="0"/>
              <a:t>5</a:t>
            </a:fld>
            <a:endParaRPr lang="en-US" dirty="0"/>
          </a:p>
        </p:txBody>
      </p:sp>
    </p:spTree>
    <p:extLst>
      <p:ext uri="{BB962C8B-B14F-4D97-AF65-F5344CB8AC3E}">
        <p14:creationId xmlns:p14="http://schemas.microsoft.com/office/powerpoint/2010/main" val="266717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
        <p:nvSpPr>
          <p:cNvPr id="4" name="Slide Number Placeholder 3"/>
          <p:cNvSpPr>
            <a:spLocks noGrp="1"/>
          </p:cNvSpPr>
          <p:nvPr>
            <p:ph type="sldNum" sz="quarter" idx="5"/>
          </p:nvPr>
        </p:nvSpPr>
        <p:spPr/>
        <p:txBody>
          <a:bodyPr/>
          <a:lstStyle/>
          <a:p>
            <a:pPr>
              <a:defRPr/>
            </a:pPr>
            <a:fld id="{30429FE0-8006-4985-AE32-944A0BE00FF3}" type="slidenum">
              <a:rPr lang="en-US" smtClean="0"/>
              <a:pPr>
                <a:defRPr/>
              </a:pPr>
              <a:t>7</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FF3DB43-E574-44E9-9EA0-63AAE0D97BEC}" type="slidenum">
              <a:rPr lang="en-US" smtClean="0"/>
              <a:t>10</a:t>
            </a:fld>
            <a:endParaRPr lang="en-US" dirty="0"/>
          </a:p>
        </p:txBody>
      </p:sp>
    </p:spTree>
    <p:extLst>
      <p:ext uri="{BB962C8B-B14F-4D97-AF65-F5344CB8AC3E}">
        <p14:creationId xmlns:p14="http://schemas.microsoft.com/office/powerpoint/2010/main" val="1433203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Basado en las areas de riesgo identificadas </a:t>
            </a:r>
          </a:p>
          <a:p>
            <a:endParaRPr lang="en-US" altLang="en-US" smtClean="0"/>
          </a:p>
          <a:p>
            <a:r>
              <a:rPr lang="en-US" altLang="en-US" smtClean="0"/>
              <a:t>Lists all monitoring/auditing for calendar year </a:t>
            </a:r>
          </a:p>
          <a:p>
            <a:r>
              <a:rPr lang="en-US" altLang="en-US" smtClean="0"/>
              <a:t>•Operational areas and First Tier entities </a:t>
            </a:r>
          </a:p>
          <a:p>
            <a:r>
              <a:rPr lang="en-US" altLang="en-US" smtClean="0"/>
              <a:t>•Combination of desk and on-site audits </a:t>
            </a:r>
          </a:p>
          <a:p>
            <a:r>
              <a:rPr lang="en-US" altLang="en-US" smtClean="0"/>
              <a:t>•Prepare Audit Report </a:t>
            </a:r>
          </a:p>
          <a:p>
            <a:r>
              <a:rPr lang="en-US" altLang="en-US" smtClean="0"/>
              <a:t>•Targeted samples/techniques </a:t>
            </a:r>
          </a:p>
          <a:p>
            <a:r>
              <a:rPr lang="en-US" altLang="en-US" smtClean="0"/>
              <a:t>•Use CMS Performance Audit Protocols and Best Practices/Common Findings from Audits </a:t>
            </a:r>
          </a:p>
          <a:p>
            <a:endParaRPr lang="en-US" altLang="en-US" smtClean="0"/>
          </a:p>
        </p:txBody>
      </p:sp>
      <p:sp>
        <p:nvSpPr>
          <p:cNvPr id="4" name="Slide Number Placeholder 3"/>
          <p:cNvSpPr>
            <a:spLocks noGrp="1"/>
          </p:cNvSpPr>
          <p:nvPr>
            <p:ph type="sldNum" sz="quarter" idx="5"/>
          </p:nvPr>
        </p:nvSpPr>
        <p:spPr/>
        <p:txBody>
          <a:bodyPr/>
          <a:lstStyle/>
          <a:p>
            <a:pPr>
              <a:defRPr/>
            </a:pPr>
            <a:fld id="{178B6DDC-0016-48A2-A8FD-C525149BDC7C}" type="slidenum">
              <a:rPr lang="en-US" smtClean="0"/>
              <a:pPr>
                <a:defRPr/>
              </a:pPr>
              <a:t>26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Basado en las areas de riesgo identificadas </a:t>
            </a:r>
          </a:p>
          <a:p>
            <a:endParaRPr lang="en-US" altLang="en-US" smtClean="0"/>
          </a:p>
          <a:p>
            <a:r>
              <a:rPr lang="en-US" altLang="en-US" smtClean="0"/>
              <a:t>Lists all monitoring/auditing for calendar year </a:t>
            </a:r>
          </a:p>
          <a:p>
            <a:r>
              <a:rPr lang="en-US" altLang="en-US" smtClean="0"/>
              <a:t>•Operational areas and First Tier entities </a:t>
            </a:r>
          </a:p>
          <a:p>
            <a:r>
              <a:rPr lang="en-US" altLang="en-US" smtClean="0"/>
              <a:t>•Combination of desk and on-site audits </a:t>
            </a:r>
          </a:p>
          <a:p>
            <a:r>
              <a:rPr lang="en-US" altLang="en-US" smtClean="0"/>
              <a:t>•Prepare Audit Report </a:t>
            </a:r>
          </a:p>
          <a:p>
            <a:r>
              <a:rPr lang="en-US" altLang="en-US" smtClean="0"/>
              <a:t>•Targeted samples/techniques </a:t>
            </a:r>
          </a:p>
          <a:p>
            <a:r>
              <a:rPr lang="en-US" altLang="en-US" smtClean="0"/>
              <a:t>•Use CMS Performance Audit Protocols and Best Practices/Common Findings from Audits </a:t>
            </a:r>
          </a:p>
          <a:p>
            <a:endParaRPr lang="en-US" altLang="en-US" smtClean="0"/>
          </a:p>
        </p:txBody>
      </p:sp>
      <p:sp>
        <p:nvSpPr>
          <p:cNvPr id="4" name="Slide Number Placeholder 3"/>
          <p:cNvSpPr>
            <a:spLocks noGrp="1"/>
          </p:cNvSpPr>
          <p:nvPr>
            <p:ph type="sldNum" sz="quarter" idx="5"/>
          </p:nvPr>
        </p:nvSpPr>
        <p:spPr/>
        <p:txBody>
          <a:bodyPr/>
          <a:lstStyle/>
          <a:p>
            <a:pPr>
              <a:defRPr/>
            </a:pPr>
            <a:fld id="{178B6DDC-0016-48A2-A8FD-C525149BDC7C}" type="slidenum">
              <a:rPr lang="en-US" smtClean="0"/>
              <a:pPr>
                <a:defRPr/>
              </a:pPr>
              <a:t>27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err="1" smtClean="0"/>
              <a:t>Basado</a:t>
            </a:r>
            <a:r>
              <a:rPr lang="en-US" altLang="en-US" smtClean="0"/>
              <a:t> en las areas de riesgo identificadas </a:t>
            </a:r>
          </a:p>
          <a:p>
            <a:endParaRPr lang="en-US" altLang="en-US" smtClean="0"/>
          </a:p>
          <a:p>
            <a:r>
              <a:rPr lang="en-US" altLang="en-US" smtClean="0"/>
              <a:t>Lists all monitoring/auditing for calendar year </a:t>
            </a:r>
          </a:p>
          <a:p>
            <a:r>
              <a:rPr lang="en-US" altLang="en-US" smtClean="0"/>
              <a:t>•Operational areas and First Tier entities </a:t>
            </a:r>
          </a:p>
          <a:p>
            <a:r>
              <a:rPr lang="en-US" altLang="en-US" smtClean="0"/>
              <a:t>•Combination of desk and on-site audits </a:t>
            </a:r>
          </a:p>
          <a:p>
            <a:r>
              <a:rPr lang="en-US" altLang="en-US" smtClean="0"/>
              <a:t>•Prepare Audit Report </a:t>
            </a:r>
          </a:p>
          <a:p>
            <a:r>
              <a:rPr lang="en-US" altLang="en-US" smtClean="0"/>
              <a:t>•Targeted samples/techniques </a:t>
            </a:r>
          </a:p>
          <a:p>
            <a:r>
              <a:rPr lang="en-US" altLang="en-US" smtClean="0"/>
              <a:t>•Use CMS Performance Audit Protocols and Best Practices/Common Findings from Audits </a:t>
            </a:r>
          </a:p>
          <a:p>
            <a:endParaRPr lang="en-US" altLang="en-US" smtClean="0"/>
          </a:p>
        </p:txBody>
      </p:sp>
      <p:sp>
        <p:nvSpPr>
          <p:cNvPr id="4" name="Slide Number Placeholder 3"/>
          <p:cNvSpPr>
            <a:spLocks noGrp="1"/>
          </p:cNvSpPr>
          <p:nvPr>
            <p:ph type="sldNum" sz="quarter" idx="5"/>
          </p:nvPr>
        </p:nvSpPr>
        <p:spPr/>
        <p:txBody>
          <a:bodyPr/>
          <a:lstStyle/>
          <a:p>
            <a:pPr>
              <a:defRPr/>
            </a:pPr>
            <a:fld id="{178B6DDC-0016-48A2-A8FD-C525149BDC7C}" type="slidenum">
              <a:rPr lang="en-US" smtClean="0"/>
              <a:pPr>
                <a:defRPr/>
              </a:pPr>
              <a:t>28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Basado en las areas de riesgo identificadas </a:t>
            </a:r>
          </a:p>
          <a:p>
            <a:endParaRPr lang="en-US" altLang="en-US" smtClean="0"/>
          </a:p>
          <a:p>
            <a:r>
              <a:rPr lang="en-US" altLang="en-US" smtClean="0"/>
              <a:t>Lists all monitoring/auditing for calendar year </a:t>
            </a:r>
          </a:p>
          <a:p>
            <a:r>
              <a:rPr lang="en-US" altLang="en-US" smtClean="0"/>
              <a:t>•Operational areas and First Tier entities </a:t>
            </a:r>
          </a:p>
          <a:p>
            <a:r>
              <a:rPr lang="en-US" altLang="en-US" smtClean="0"/>
              <a:t>•Combination of desk and on-site audits </a:t>
            </a:r>
          </a:p>
          <a:p>
            <a:r>
              <a:rPr lang="en-US" altLang="en-US" smtClean="0"/>
              <a:t>•Prepare Audit Report </a:t>
            </a:r>
          </a:p>
          <a:p>
            <a:r>
              <a:rPr lang="en-US" altLang="en-US" smtClean="0"/>
              <a:t>•Targeted samples/techniques </a:t>
            </a:r>
          </a:p>
          <a:p>
            <a:r>
              <a:rPr lang="en-US" altLang="en-US" smtClean="0"/>
              <a:t>•Use CMS Performance Audit Protocols and Best Practices/Common Findings from Audits </a:t>
            </a:r>
          </a:p>
          <a:p>
            <a:endParaRPr lang="en-US" altLang="en-US" smtClean="0"/>
          </a:p>
        </p:txBody>
      </p:sp>
      <p:sp>
        <p:nvSpPr>
          <p:cNvPr id="4" name="Slide Number Placeholder 3"/>
          <p:cNvSpPr>
            <a:spLocks noGrp="1"/>
          </p:cNvSpPr>
          <p:nvPr>
            <p:ph type="sldNum" sz="quarter" idx="5"/>
          </p:nvPr>
        </p:nvSpPr>
        <p:spPr/>
        <p:txBody>
          <a:bodyPr/>
          <a:lstStyle/>
          <a:p>
            <a:pPr>
              <a:defRPr/>
            </a:pPr>
            <a:fld id="{178B6DDC-0016-48A2-A8FD-C525149BDC7C}" type="slidenum">
              <a:rPr lang="en-US" smtClean="0"/>
              <a:pPr>
                <a:defRPr/>
              </a:pPr>
              <a:t>31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PR"/>
          </a:p>
        </p:txBody>
      </p:sp>
      <p:sp>
        <p:nvSpPr>
          <p:cNvPr id="3" name="Subtitle 2"/>
          <p:cNvSpPr>
            <a:spLocks noGrp="1"/>
          </p:cNvSpPr>
          <p:nvPr>
            <p:ph type="subTitle" idx="1"/>
          </p:nvPr>
        </p:nvSpPr>
        <p:spPr>
          <a:xfrm>
            <a:off x="1447800" y="3581400"/>
            <a:ext cx="6400800" cy="1752600"/>
          </a:xfrm>
        </p:spPr>
        <p:txBody>
          <a:bodyPr>
            <a:scene3d>
              <a:camera prst="orthographicFront"/>
              <a:lightRig rig="balanced" dir="t">
                <a:rot lat="0" lon="0" rev="2100000"/>
              </a:lightRig>
            </a:scene3d>
            <a:sp3d extrusionH="57150" prstMaterial="metal">
              <a:bevelT w="38100" h="25400"/>
              <a:contourClr>
                <a:schemeClr val="bg2"/>
              </a:contourClr>
            </a:sp3d>
          </a:bodyPr>
          <a:lstStyle>
            <a:lvl1pPr marL="0" indent="0" algn="ctr">
              <a:buNone/>
              <a:defRPr b="1" cap="none" spc="0">
                <a:ln w="50800">
                  <a:solidFill>
                    <a:schemeClr val="bg1">
                      <a:lumMod val="50000"/>
                    </a:schemeClr>
                  </a:solidFill>
                </a:ln>
                <a:solidFill>
                  <a:schemeClr val="bg1">
                    <a:shade val="50000"/>
                  </a:schemeClr>
                </a:solidFill>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PR" dirty="0"/>
          </a:p>
        </p:txBody>
      </p:sp>
      <p:sp>
        <p:nvSpPr>
          <p:cNvPr id="4" name="Date Placeholder 3"/>
          <p:cNvSpPr>
            <a:spLocks noGrp="1"/>
          </p:cNvSpPr>
          <p:nvPr>
            <p:ph type="dt" sz="half" idx="10"/>
          </p:nvPr>
        </p:nvSpPr>
        <p:spPr/>
        <p:txBody>
          <a:bodyPr/>
          <a:lstStyle/>
          <a:p>
            <a:fld id="{39B42D87-523F-4B13-A5CE-0990F053C9AA}"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P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1818867604"/>
      </p:ext>
    </p:extLst>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s-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Date Placeholder 3"/>
          <p:cNvSpPr>
            <a:spLocks noGrp="1"/>
          </p:cNvSpPr>
          <p:nvPr>
            <p:ph type="dt" sz="half" idx="10"/>
          </p:nvPr>
        </p:nvSpPr>
        <p:spPr/>
        <p:txBody>
          <a:bodyPr/>
          <a:lstStyle/>
          <a:p>
            <a:fld id="{9431EAF0-1EDB-4D63-A3B6-347FF0692ED5}"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P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2787041897"/>
      </p:ext>
    </p:extLst>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P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Date Placeholder 3"/>
          <p:cNvSpPr>
            <a:spLocks noGrp="1"/>
          </p:cNvSpPr>
          <p:nvPr>
            <p:ph type="dt" sz="half" idx="10"/>
          </p:nvPr>
        </p:nvSpPr>
        <p:spPr/>
        <p:txBody>
          <a:bodyPr/>
          <a:lstStyle/>
          <a:p>
            <a:fld id="{C1A9FA09-9818-4CCF-AFC5-9875B7CF1A9A}"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P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3416349725"/>
      </p:ext>
    </p:extLst>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s-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Date Placeholder 3"/>
          <p:cNvSpPr>
            <a:spLocks noGrp="1"/>
          </p:cNvSpPr>
          <p:nvPr>
            <p:ph type="dt" sz="half" idx="10"/>
          </p:nvPr>
        </p:nvSpPr>
        <p:spPr/>
        <p:txBody>
          <a:bodyPr/>
          <a:lstStyle/>
          <a:p>
            <a:fld id="{02C7EC34-AFBF-4705-90C0-D5B1A9183FF6}"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P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2515238270"/>
      </p:ext>
    </p:extLst>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772400" cy="1362075"/>
          </a:xfrm>
        </p:spPr>
        <p:txBody>
          <a:bodyPr anchor="t"/>
          <a:lstStyle>
            <a:lvl1pPr algn="r">
              <a:defRPr sz="4000" b="1" cap="all"/>
            </a:lvl1pPr>
          </a:lstStyle>
          <a:p>
            <a:r>
              <a:rPr lang="en-US" smtClean="0"/>
              <a:t>Click to edit Master title style</a:t>
            </a:r>
            <a:endParaRPr lang="es-PR" dirty="0"/>
          </a:p>
        </p:txBody>
      </p:sp>
      <p:sp>
        <p:nvSpPr>
          <p:cNvPr id="3" name="Text Placeholder 2"/>
          <p:cNvSpPr>
            <a:spLocks noGrp="1"/>
          </p:cNvSpPr>
          <p:nvPr>
            <p:ph type="body" idx="1"/>
          </p:nvPr>
        </p:nvSpPr>
        <p:spPr>
          <a:xfrm>
            <a:off x="722313" y="2133600"/>
            <a:ext cx="7772400" cy="1500187"/>
          </a:xfrm>
        </p:spPr>
        <p:txBody>
          <a:bodyPr anchor="b"/>
          <a:lstStyle>
            <a:lvl1pPr marL="0" indent="0" algn="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888D21-CBAC-4ABE-AFB1-41A668C9D7C0}"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s-PR"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2042468825"/>
      </p:ext>
    </p:extLst>
  </p:cSld>
  <p:clrMapOvr>
    <a:masterClrMapping/>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smtClean="0"/>
              <a:t>Click to edit Master title style</a:t>
            </a:r>
            <a:endParaRPr lang="es-P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5" name="Date Placeholder 4"/>
          <p:cNvSpPr>
            <a:spLocks noGrp="1"/>
          </p:cNvSpPr>
          <p:nvPr>
            <p:ph type="dt" sz="half" idx="10"/>
          </p:nvPr>
        </p:nvSpPr>
        <p:spPr/>
        <p:txBody>
          <a:bodyPr/>
          <a:lstStyle/>
          <a:p>
            <a:fld id="{306BF714-63AE-4B63-BDCF-272DE910923A}" type="datetime1">
              <a:rPr lang="es-PR" smtClean="0">
                <a:solidFill>
                  <a:prstClr val="black">
                    <a:tint val="75000"/>
                  </a:prstClr>
                </a:solidFill>
              </a:rPr>
              <a:pPr/>
              <a:t>18/02/2015</a:t>
            </a:fld>
            <a:endParaRPr lang="es-P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P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1705951806"/>
      </p:ext>
    </p:extLst>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lvl1pPr>
              <a:defRPr/>
            </a:lvl1pPr>
          </a:lstStyle>
          <a:p>
            <a:r>
              <a:rPr lang="en-US" smtClean="0"/>
              <a:t>Click to edit Master title style</a:t>
            </a:r>
            <a:endParaRPr lang="es-P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7" name="Date Placeholder 6"/>
          <p:cNvSpPr>
            <a:spLocks noGrp="1"/>
          </p:cNvSpPr>
          <p:nvPr>
            <p:ph type="dt" sz="half" idx="10"/>
          </p:nvPr>
        </p:nvSpPr>
        <p:spPr/>
        <p:txBody>
          <a:bodyPr/>
          <a:lstStyle/>
          <a:p>
            <a:fld id="{D7A2BF34-AE39-471F-8828-EC548C467045}" type="datetime1">
              <a:rPr lang="es-PR" smtClean="0">
                <a:solidFill>
                  <a:prstClr val="black">
                    <a:tint val="75000"/>
                  </a:prstClr>
                </a:solidFill>
              </a:rPr>
              <a:pPr/>
              <a:t>18/02/2015</a:t>
            </a:fld>
            <a:endParaRPr lang="es-PR"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s-PR"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41660333"/>
      </p:ext>
    </p:extLst>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mtClean="0"/>
              <a:t>Click to edit Master title style</a:t>
            </a:r>
            <a:endParaRPr lang="es-PR"/>
          </a:p>
        </p:txBody>
      </p:sp>
      <p:sp>
        <p:nvSpPr>
          <p:cNvPr id="3" name="Date Placeholder 2"/>
          <p:cNvSpPr>
            <a:spLocks noGrp="1"/>
          </p:cNvSpPr>
          <p:nvPr>
            <p:ph type="dt" sz="half" idx="10"/>
          </p:nvPr>
        </p:nvSpPr>
        <p:spPr/>
        <p:txBody>
          <a:bodyPr/>
          <a:lstStyle/>
          <a:p>
            <a:fld id="{7AA51E62-CF2E-47BB-9766-7D2BD9BEE5B4}" type="datetime1">
              <a:rPr lang="es-PR" smtClean="0">
                <a:solidFill>
                  <a:prstClr val="black">
                    <a:tint val="75000"/>
                  </a:prstClr>
                </a:solidFill>
              </a:rPr>
              <a:pPr/>
              <a:t>18/02/2015</a:t>
            </a:fld>
            <a:endParaRPr lang="es-PR"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s-PR"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1925673280"/>
      </p:ext>
    </p:extLst>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70779-4B4D-4555-B237-580C725715C2}" type="datetime1">
              <a:rPr lang="es-PR" smtClean="0">
                <a:solidFill>
                  <a:prstClr val="black">
                    <a:tint val="75000"/>
                  </a:prstClr>
                </a:solidFill>
              </a:rPr>
              <a:pPr/>
              <a:t>18/02/2015</a:t>
            </a:fld>
            <a:endParaRPr lang="es-PR"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s-PR"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243622239"/>
      </p:ext>
    </p:extLst>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1487"/>
            <a:ext cx="3008313" cy="1162050"/>
          </a:xfrm>
        </p:spPr>
        <p:txBody>
          <a:bodyPr anchor="b"/>
          <a:lstStyle>
            <a:lvl1pPr algn="l">
              <a:defRPr sz="2000" b="1"/>
            </a:lvl1pPr>
          </a:lstStyle>
          <a:p>
            <a:r>
              <a:rPr lang="en-US" smtClean="0"/>
              <a:t>Click to edit Master title style</a:t>
            </a:r>
            <a:endParaRPr lang="es-PR" dirty="0"/>
          </a:p>
        </p:txBody>
      </p:sp>
      <p:sp>
        <p:nvSpPr>
          <p:cNvPr id="3" name="Content Placeholder 2"/>
          <p:cNvSpPr>
            <a:spLocks noGrp="1"/>
          </p:cNvSpPr>
          <p:nvPr>
            <p:ph idx="1"/>
          </p:nvPr>
        </p:nvSpPr>
        <p:spPr>
          <a:xfrm>
            <a:off x="3575050" y="4714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Text Placeholder 3"/>
          <p:cNvSpPr>
            <a:spLocks noGrp="1"/>
          </p:cNvSpPr>
          <p:nvPr>
            <p:ph type="body" sz="half" idx="2"/>
          </p:nvPr>
        </p:nvSpPr>
        <p:spPr>
          <a:xfrm>
            <a:off x="457200" y="163353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C6F918-E26C-461C-8625-385C9DE5FA1C}" type="datetime1">
              <a:rPr lang="es-PR" smtClean="0">
                <a:solidFill>
                  <a:prstClr val="black">
                    <a:tint val="75000"/>
                  </a:prstClr>
                </a:solidFill>
              </a:rPr>
              <a:pPr/>
              <a:t>18/02/2015</a:t>
            </a:fld>
            <a:endParaRPr lang="es-P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P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421654393"/>
      </p:ext>
    </p:extLst>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scene3d>
              <a:camera prst="orthographicFront"/>
              <a:lightRig rig="balanced" dir="t">
                <a:rot lat="0" lon="0" rev="2100000"/>
              </a:lightRig>
            </a:scene3d>
            <a:sp3d extrusionH="57150" prstMaterial="metal">
              <a:bevelT w="38100" h="25400"/>
              <a:contourClr>
                <a:schemeClr val="bg2"/>
              </a:contourClr>
            </a:sp3d>
          </a:bodyPr>
          <a:lstStyle>
            <a:lvl1pPr algn="l">
              <a:defRPr sz="2000" b="1" cap="none" spc="0">
                <a:ln w="50800">
                  <a:solidFill>
                    <a:schemeClr val="bg1">
                      <a:lumMod val="50000"/>
                    </a:schemeClr>
                  </a:solidFill>
                </a:ln>
                <a:solidFill>
                  <a:schemeClr val="bg1">
                    <a:lumMod val="50000"/>
                  </a:schemeClr>
                </a:solidFill>
                <a:effectLst/>
              </a:defRPr>
            </a:lvl1pPr>
          </a:lstStyle>
          <a:p>
            <a:r>
              <a:rPr lang="en-US" smtClean="0"/>
              <a:t>Click to edit Master title style</a:t>
            </a:r>
            <a:endParaRPr lang="es-PR"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s-P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7E899-6164-4C36-A1BC-32715C2C6DD4}" type="datetime1">
              <a:rPr lang="es-PR" smtClean="0">
                <a:solidFill>
                  <a:prstClr val="black">
                    <a:tint val="75000"/>
                  </a:prstClr>
                </a:solidFill>
              </a:rPr>
              <a:pPr/>
              <a:t>18/02/2015</a:t>
            </a:fld>
            <a:endParaRPr lang="es-PR"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s-PR"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83073798"/>
      </p:ext>
    </p:extLst>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PP tarjeta 2.jpg"/>
          <p:cNvPicPr>
            <a:picLocks noChangeAspect="1"/>
          </p:cNvPicPr>
          <p:nvPr/>
        </p:nvPicPr>
        <p:blipFill>
          <a:blip r:embed="rId13"/>
          <a:stretch>
            <a:fillRect/>
          </a:stretch>
        </p:blipFill>
        <p:spPr>
          <a:xfrm>
            <a:off x="0" y="0"/>
            <a:ext cx="9144000" cy="6858000"/>
          </a:xfrm>
          <a:prstGeom prst="rect">
            <a:avLst/>
          </a:prstGeom>
        </p:spPr>
      </p:pic>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ctr">
            <a:normAutofit/>
            <a:scene3d>
              <a:camera prst="orthographicFront"/>
              <a:lightRig rig="glow" dir="tl">
                <a:rot lat="0" lon="0" rev="5400000"/>
              </a:lightRig>
            </a:scene3d>
            <a:sp3d contourW="12700">
              <a:bevelT w="25400" h="25400"/>
              <a:contourClr>
                <a:schemeClr val="accent6">
                  <a:shade val="73000"/>
                </a:schemeClr>
              </a:contourClr>
            </a:sp3d>
          </a:bodyPr>
          <a:lstStyle/>
          <a:p>
            <a:r>
              <a:rPr lang="en-US" smtClean="0"/>
              <a:t>Click to edit Master title style</a:t>
            </a:r>
            <a:endParaRPr lang="es-PR"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BFF736-FE4C-481B-813D-9A9C51DCD16B}" type="datetime1">
              <a:rPr lang="es-PR" smtClean="0">
                <a:solidFill>
                  <a:prstClr val="black">
                    <a:tint val="75000"/>
                  </a:prstClr>
                </a:solidFill>
              </a:rPr>
              <a:pPr/>
              <a:t>18/02/2015</a:t>
            </a:fld>
            <a:endParaRPr lang="es-PR"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R"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36550-E8CC-4598-9ADF-E7CC1FC4423D}" type="slidenum">
              <a:rPr lang="es-PR" smtClean="0">
                <a:solidFill>
                  <a:prstClr val="black">
                    <a:tint val="75000"/>
                  </a:prstClr>
                </a:solidFill>
              </a:rPr>
              <a:pPr/>
              <a:t>‹#›</a:t>
            </a:fld>
            <a:endParaRPr lang="es-PR" dirty="0">
              <a:solidFill>
                <a:prstClr val="black">
                  <a:tint val="75000"/>
                </a:prstClr>
              </a:solidFill>
            </a:endParaRPr>
          </a:p>
        </p:txBody>
      </p:sp>
    </p:spTree>
    <p:extLst>
      <p:ext uri="{BB962C8B-B14F-4D97-AF65-F5344CB8AC3E}">
        <p14:creationId xmlns:p14="http://schemas.microsoft.com/office/powerpoint/2010/main" val="14507397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iming>
    <p:tnLst>
      <p:par>
        <p:cTn id="1" dur="indefinite" restart="never" nodeType="tmRoot"/>
      </p:par>
    </p:tnLst>
  </p:timing>
  <p:hf hdr="0" ftr="0" dt="0"/>
  <p:txStyles>
    <p:titleStyle>
      <a:lvl1pPr algn="ctr" defTabSz="914400" rtl="0" eaLnBrk="1" latinLnBrk="0" hangingPunct="1">
        <a:spcBef>
          <a:spcPct val="0"/>
        </a:spcBef>
        <a:buNone/>
        <a:defRPr sz="4400" b="1" kern="1200" cap="none" spc="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alerta@firstmedicalpr.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mailto:compliance@firstmedicalpr.com"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moss/Pages/default.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mailto:compliance@firstmedicalpr.com"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315200" cy="2115919"/>
          </a:xfrm>
        </p:spPr>
        <p:txBody>
          <a:bodyPr>
            <a:noAutofit/>
            <a:scene3d>
              <a:camera prst="orthographicFront"/>
              <a:lightRig rig="glow" dir="tl">
                <a:rot lat="0" lon="0" rev="5400000"/>
              </a:lightRig>
            </a:scene3d>
            <a:sp3d contourW="12700">
              <a:contourClr>
                <a:schemeClr val="accent6">
                  <a:shade val="73000"/>
                </a:schemeClr>
              </a:contourClr>
            </a:sp3d>
          </a:bodyPr>
          <a:lstStyle/>
          <a:p>
            <a:r>
              <a:rPr lang="es-ES" sz="4800" dirty="0" smtClean="0">
                <a:solidFill>
                  <a:schemeClr val="tx2"/>
                </a:solidFill>
                <a:effectLst/>
              </a:rPr>
              <a:t>Compliance Program</a:t>
            </a:r>
            <a:endParaRPr lang="es-ES" sz="4800" dirty="0">
              <a:solidFill>
                <a:schemeClr val="tx2"/>
              </a:solidFill>
              <a:effectLst/>
            </a:endParaRPr>
          </a:p>
        </p:txBody>
      </p:sp>
      <p:sp>
        <p:nvSpPr>
          <p:cNvPr id="7" name="Content Placeholder 2"/>
          <p:cNvSpPr txBox="1">
            <a:spLocks/>
          </p:cNvSpPr>
          <p:nvPr/>
        </p:nvSpPr>
        <p:spPr bwMode="auto">
          <a:xfrm>
            <a:off x="304800" y="5334000"/>
            <a:ext cx="3810000" cy="914400"/>
          </a:xfrm>
          <a:prstGeom prst="rect">
            <a:avLst/>
          </a:prstGeom>
          <a:noFill/>
          <a:ln w="25400" cap="flat" cmpd="sng" algn="ctr">
            <a:noFill/>
            <a:prstDash val="solid"/>
            <a:miter lim="800000"/>
            <a:headEnd/>
            <a:tailEnd/>
          </a:ln>
        </p:spPr>
        <p:style>
          <a:lnRef idx="2">
            <a:schemeClr val="accent1"/>
          </a:lnRef>
          <a:fillRef idx="1">
            <a:schemeClr val="lt1"/>
          </a:fillRef>
          <a:effectRef idx="0">
            <a:schemeClr val="accent1"/>
          </a:effectRef>
          <a:fontRef idx="minor">
            <a:schemeClr val="dk1"/>
          </a:fontRef>
        </p:style>
        <p:txBody>
          <a:bodyPr/>
          <a:lstStyle/>
          <a:p>
            <a:pPr>
              <a:defRPr/>
            </a:pPr>
            <a:endParaRPr lang="en-US" altLang="en-US" sz="2000" dirty="0" smtClean="0">
              <a:solidFill>
                <a:schemeClr val="tx2"/>
              </a:solidFill>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2769" y="237232"/>
            <a:ext cx="2403912" cy="1681609"/>
          </a:xfrm>
          <a:prstGeom prst="rect">
            <a:avLst/>
          </a:prstGeom>
        </p:spPr>
      </p:pic>
      <p:sp>
        <p:nvSpPr>
          <p:cNvPr id="6" name="TextBox 5"/>
          <p:cNvSpPr txBox="1"/>
          <p:nvPr/>
        </p:nvSpPr>
        <p:spPr>
          <a:xfrm>
            <a:off x="457200" y="5105400"/>
            <a:ext cx="3886200" cy="923330"/>
          </a:xfrm>
          <a:prstGeom prst="rect">
            <a:avLst/>
          </a:prstGeom>
          <a:noFill/>
        </p:spPr>
        <p:txBody>
          <a:bodyPr wrap="square" rtlCol="0">
            <a:spAutoFit/>
          </a:bodyPr>
          <a:lstStyle/>
          <a:p>
            <a:pPr algn="ctr"/>
            <a:r>
              <a:rPr lang="es-ES_tradnl" dirty="0" smtClean="0">
                <a:solidFill>
                  <a:schemeClr val="tx2"/>
                </a:solidFill>
              </a:rPr>
              <a:t>Introductory Training</a:t>
            </a:r>
          </a:p>
          <a:p>
            <a:pPr algn="ctr"/>
            <a:r>
              <a:rPr lang="es-ES_tradnl" dirty="0" smtClean="0">
                <a:solidFill>
                  <a:schemeClr val="tx2"/>
                </a:solidFill>
              </a:rPr>
              <a:t>Rev. 2015</a:t>
            </a:r>
          </a:p>
          <a:p>
            <a:pPr algn="ctr"/>
            <a:r>
              <a:rPr lang="es-ES_tradnl" dirty="0" smtClean="0">
                <a:solidFill>
                  <a:schemeClr val="tx2"/>
                </a:solidFill>
              </a:rPr>
              <a:t>By: Corporate Compliance</a:t>
            </a:r>
            <a:endParaRPr lang="es-ES_tradnl" dirty="0">
              <a:solidFill>
                <a:schemeClr val="tx2"/>
              </a:solidFill>
            </a:endParaRPr>
          </a:p>
        </p:txBody>
      </p:sp>
      <p:sp>
        <p:nvSpPr>
          <p:cNvPr id="8" name="Rectangle 7"/>
          <p:cNvSpPr/>
          <p:nvPr/>
        </p:nvSpPr>
        <p:spPr>
          <a:xfrm>
            <a:off x="5648325" y="1552575"/>
            <a:ext cx="3467100" cy="461665"/>
          </a:xfrm>
          <a:prstGeom prst="rect">
            <a:avLst/>
          </a:prstGeom>
        </p:spPr>
        <p:txBody>
          <a:bodyPr wrap="square">
            <a:spAutoFit/>
          </a:bodyPr>
          <a:lstStyle/>
          <a:p>
            <a:pPr algn="ctr"/>
            <a:r>
              <a:rPr lang="en-US" altLang="es-ES" sz="1200" b="1" dirty="0" smtClean="0">
                <a:solidFill>
                  <a:schemeClr val="tx2"/>
                </a:solidFill>
                <a:latin typeface="Century Gothic" panose="020B0502020202020204" pitchFamily="34" charset="0"/>
              </a:rPr>
              <a:t>Each and every one of us,, </a:t>
            </a:r>
          </a:p>
          <a:p>
            <a:pPr algn="ctr"/>
            <a:r>
              <a:rPr lang="en-US" altLang="es-ES" sz="1200" b="1" dirty="0" smtClean="0">
                <a:solidFill>
                  <a:schemeClr val="tx2"/>
                </a:solidFill>
                <a:latin typeface="Century Gothic" panose="020B0502020202020204" pitchFamily="34" charset="0"/>
              </a:rPr>
              <a:t>We are</a:t>
            </a:r>
            <a:r>
              <a:rPr lang="en-US" altLang="es-ES" sz="1200" b="1" dirty="0" smtClean="0">
                <a:solidFill>
                  <a:schemeClr val="tx2"/>
                </a:solidFill>
                <a:latin typeface="Century Gothic" panose="020B0502020202020204" pitchFamily="34" charset="0"/>
              </a:rPr>
              <a:t> Quality…We </a:t>
            </a:r>
            <a:r>
              <a:rPr lang="en-US" altLang="es-ES" sz="1200" b="1" dirty="0" smtClean="0">
                <a:solidFill>
                  <a:schemeClr val="tx2"/>
                </a:solidFill>
                <a:latin typeface="Century Gothic" panose="020B0502020202020204" pitchFamily="34" charset="0"/>
              </a:rPr>
              <a:t>are </a:t>
            </a:r>
            <a:r>
              <a:rPr lang="en-US" altLang="es-ES" sz="1200" b="1" dirty="0" smtClean="0">
                <a:solidFill>
                  <a:schemeClr val="tx2"/>
                </a:solidFill>
                <a:latin typeface="Century Gothic" panose="020B0502020202020204" pitchFamily="34" charset="0"/>
              </a:rPr>
              <a:t>Compliance</a:t>
            </a:r>
            <a:endParaRPr lang="en-US" sz="1200" dirty="0">
              <a:solidFill>
                <a:schemeClr val="tx2"/>
              </a:solidFill>
              <a:latin typeface="Century Gothic" panose="020B0502020202020204" pitchFamily="34" charset="0"/>
            </a:endParaRPr>
          </a:p>
        </p:txBody>
      </p:sp>
    </p:spTree>
    <p:extLst>
      <p:ext uri="{BB962C8B-B14F-4D97-AF65-F5344CB8AC3E}">
        <p14:creationId xmlns:p14="http://schemas.microsoft.com/office/powerpoint/2010/main" val="3361659142"/>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10</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s-ES" sz="3600" dirty="0">
                <a:solidFill>
                  <a:schemeClr val="tx2"/>
                </a:solidFill>
                <a:effectLst/>
              </a:rPr>
              <a:t>Element # 1: Policies and Procedures and Conduct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5" name="Oval 4"/>
          <p:cNvSpPr/>
          <p:nvPr/>
        </p:nvSpPr>
        <p:spPr>
          <a:xfrm>
            <a:off x="457200" y="1295400"/>
            <a:ext cx="2209800" cy="685800"/>
          </a:xfrm>
          <a:prstGeom prst="ellipse">
            <a:avLst/>
          </a:prstGeom>
          <a:solidFill>
            <a:schemeClr val="bg1">
              <a:lumMod val="50000"/>
            </a:schemeClr>
          </a:solidFill>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 sz="1400" b="1" dirty="0" smtClean="0">
                <a:solidFill>
                  <a:schemeClr val="bg1"/>
                </a:solidFill>
              </a:rPr>
              <a:t>Conduct Standards</a:t>
            </a:r>
            <a:endParaRPr lang="es-ES" sz="1400" b="1" dirty="0">
              <a:solidFill>
                <a:schemeClr val="bg1"/>
              </a:solidFill>
            </a:endParaRPr>
          </a:p>
        </p:txBody>
      </p:sp>
      <p:sp>
        <p:nvSpPr>
          <p:cNvPr id="2" name="Rectangle 1"/>
          <p:cNvSpPr/>
          <p:nvPr/>
        </p:nvSpPr>
        <p:spPr>
          <a:xfrm>
            <a:off x="990600" y="2274838"/>
            <a:ext cx="7467600" cy="2831544"/>
          </a:xfrm>
          <a:prstGeom prst="rect">
            <a:avLst/>
          </a:prstGeom>
        </p:spPr>
        <p:txBody>
          <a:bodyPr wrap="square">
            <a:spAutoFit/>
          </a:bodyPr>
          <a:lstStyle/>
          <a:p>
            <a:pPr marL="285750" indent="-285750">
              <a:buFont typeface="Arial" panose="020B0604020202020204" pitchFamily="34" charset="0"/>
              <a:buChar char="•"/>
            </a:pPr>
            <a:r>
              <a:rPr lang="en-US" altLang="en-US" sz="2200" dirty="0" smtClean="0"/>
              <a:t>First Medical Health Plan (FMHP) has a Code of Conduct and Ethics in which it is expected that every employee must comply with their  Principles and Standards.</a:t>
            </a:r>
          </a:p>
          <a:p>
            <a:pPr marL="285750" indent="-285750">
              <a:buFont typeface="Arial" panose="020B0604020202020204" pitchFamily="34" charset="0"/>
              <a:buChar char="•"/>
            </a:pPr>
            <a:r>
              <a:rPr lang="en-US" sz="2200" dirty="0" smtClean="0"/>
              <a:t>This Code applies to all associates, directors, managers, Board of Director members, suppliers, contractors, delegated entities and any other individual working in representation of FMHP, all the time and in every place .</a:t>
            </a:r>
            <a:endParaRPr lang="en-US" altLang="en-US" sz="2200" dirty="0" smtClean="0"/>
          </a:p>
          <a:p>
            <a:pPr marL="285750" indent="-285750">
              <a:buFont typeface="Arial" panose="020B0604020202020204" pitchFamily="34" charset="0"/>
              <a:buChar char="•"/>
            </a:pPr>
            <a:endParaRPr lang="es-PR" altLang="en-US" sz="2400" dirty="0"/>
          </a:p>
        </p:txBody>
      </p:sp>
      <p:sp>
        <p:nvSpPr>
          <p:cNvPr id="3" name="Right Arrow 2"/>
          <p:cNvSpPr/>
          <p:nvPr/>
        </p:nvSpPr>
        <p:spPr>
          <a:xfrm>
            <a:off x="3505200" y="5010939"/>
            <a:ext cx="2514600" cy="6217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Tought/Action</a:t>
            </a:r>
            <a:endParaRPr lang="es-ES" dirty="0"/>
          </a:p>
        </p:txBody>
      </p:sp>
      <p:sp>
        <p:nvSpPr>
          <p:cNvPr id="8" name="Oval 7"/>
          <p:cNvSpPr/>
          <p:nvPr/>
        </p:nvSpPr>
        <p:spPr>
          <a:xfrm>
            <a:off x="6248400" y="4826526"/>
            <a:ext cx="2362200" cy="990600"/>
          </a:xfrm>
          <a:prstGeom prst="ellipse">
            <a:avLst/>
          </a:prstGeom>
          <a:solidFill>
            <a:schemeClr val="bg1">
              <a:lumMod val="65000"/>
            </a:schemeClr>
          </a:solidFill>
          <a:ln>
            <a:solidFill>
              <a:schemeClr val="tx1">
                <a:lumMod val="50000"/>
                <a:lumOff val="50000"/>
              </a:schemeClr>
            </a:solid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_tradnl" sz="1600" b="1" dirty="0" smtClean="0">
                <a:solidFill>
                  <a:schemeClr val="bg1"/>
                </a:solidFill>
                <a:latin typeface="Century Gothic" panose="020B0502020202020204" pitchFamily="34" charset="0"/>
              </a:rPr>
              <a:t>I am ethical, I do…The Right Thing</a:t>
            </a:r>
            <a:endParaRPr lang="es-ES_tradnl" sz="1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610493710"/>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11</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1: Policies and Procedures and Conduct Standards</a:t>
            </a:r>
            <a:r>
              <a:rPr lang="en-US" sz="3600" dirty="0" smtClean="0"/>
              <a:t/>
            </a:r>
            <a:br>
              <a:rPr lang="en-US" sz="3600" dirty="0" smtClean="0"/>
            </a:br>
            <a:r>
              <a:rPr lang="en-US" sz="4000" dirty="0" smtClean="0">
                <a:solidFill>
                  <a:srgbClr val="2C5D98"/>
                </a:solidFill>
                <a:effectLst/>
              </a:rPr>
              <a:t> </a:t>
            </a:r>
            <a:endParaRPr lang="en-US" sz="4000" dirty="0">
              <a:solidFill>
                <a:srgbClr val="2C5D98"/>
              </a:solidFill>
              <a:effectLst/>
            </a:endParaRPr>
          </a:p>
        </p:txBody>
      </p:sp>
      <p:sp>
        <p:nvSpPr>
          <p:cNvPr id="5" name="Oval 4"/>
          <p:cNvSpPr/>
          <p:nvPr/>
        </p:nvSpPr>
        <p:spPr>
          <a:xfrm>
            <a:off x="257175" y="1295400"/>
            <a:ext cx="2209800" cy="685800"/>
          </a:xfrm>
          <a:prstGeom prst="ellipse">
            <a:avLst/>
          </a:prstGeom>
          <a:solidFill>
            <a:schemeClr val="bg1">
              <a:lumMod val="50000"/>
            </a:schemeClr>
          </a:solidFill>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 sz="1400" b="1" dirty="0" smtClean="0">
                <a:solidFill>
                  <a:schemeClr val="bg1"/>
                </a:solidFill>
              </a:rPr>
              <a:t>Conduct Standards</a:t>
            </a:r>
            <a:endParaRPr lang="es-ES" sz="1400" b="1" dirty="0">
              <a:solidFill>
                <a:schemeClr val="bg1"/>
              </a:solidFill>
            </a:endParaRPr>
          </a:p>
        </p:txBody>
      </p:sp>
      <p:sp>
        <p:nvSpPr>
          <p:cNvPr id="6" name="Rectangle 5"/>
          <p:cNvSpPr/>
          <p:nvPr/>
        </p:nvSpPr>
        <p:spPr>
          <a:xfrm>
            <a:off x="333374" y="2514600"/>
            <a:ext cx="2333625" cy="1754326"/>
          </a:xfrm>
          <a:prstGeom prst="rect">
            <a:avLst/>
          </a:prstGeom>
        </p:spPr>
        <p:txBody>
          <a:bodyPr wrap="square">
            <a:spAutoFit/>
          </a:bodyPr>
          <a:lstStyle/>
          <a:p>
            <a:pPr algn="ctr"/>
            <a:r>
              <a:rPr lang="es-PR" altLang="en-US" sz="3600" dirty="0" smtClean="0"/>
              <a:t>Principles </a:t>
            </a:r>
          </a:p>
          <a:p>
            <a:pPr algn="ctr"/>
            <a:r>
              <a:rPr lang="es-PR" altLang="en-US" sz="3600" dirty="0" smtClean="0"/>
              <a:t>and Standards</a:t>
            </a:r>
            <a:endParaRPr lang="es-PR" altLang="en-US" sz="3600" dirty="0"/>
          </a:p>
        </p:txBody>
      </p:sp>
      <p:graphicFrame>
        <p:nvGraphicFramePr>
          <p:cNvPr id="3" name="Diagram 2"/>
          <p:cNvGraphicFramePr/>
          <p:nvPr>
            <p:extLst>
              <p:ext uri="{D42A27DB-BD31-4B8C-83A1-F6EECF244321}">
                <p14:modId xmlns:p14="http://schemas.microsoft.com/office/powerpoint/2010/main" val="644950993"/>
              </p:ext>
            </p:extLst>
          </p:nvPr>
        </p:nvGraphicFramePr>
        <p:xfrm>
          <a:off x="2666999" y="1524000"/>
          <a:ext cx="6248401"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7"/>
          <p:cNvSpPr/>
          <p:nvPr/>
        </p:nvSpPr>
        <p:spPr>
          <a:xfrm>
            <a:off x="104775" y="4747037"/>
            <a:ext cx="2362200" cy="990600"/>
          </a:xfrm>
          <a:prstGeom prst="ellipse">
            <a:avLst/>
          </a:prstGeom>
          <a:solidFill>
            <a:schemeClr val="bg1">
              <a:lumMod val="65000"/>
            </a:schemeClr>
          </a:solidFill>
          <a:ln>
            <a:solidFill>
              <a:schemeClr val="tx1">
                <a:lumMod val="50000"/>
                <a:lumOff val="50000"/>
              </a:schemeClr>
            </a:solid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_tradnl" sz="1600" b="1" dirty="0">
                <a:solidFill>
                  <a:schemeClr val="bg1"/>
                </a:solidFill>
                <a:latin typeface="Century Gothic" panose="020B0502020202020204" pitchFamily="34" charset="0"/>
              </a:rPr>
              <a:t>I am ethical, I do…The Right Thing</a:t>
            </a:r>
          </a:p>
        </p:txBody>
      </p:sp>
    </p:spTree>
    <p:extLst>
      <p:ext uri="{BB962C8B-B14F-4D97-AF65-F5344CB8AC3E}">
        <p14:creationId xmlns:p14="http://schemas.microsoft.com/office/powerpoint/2010/main" val="1034605794"/>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12</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s-ES" sz="3600" dirty="0">
                <a:solidFill>
                  <a:schemeClr val="tx2"/>
                </a:solidFill>
                <a:effectLst/>
              </a:rPr>
              <a:t>Element # 1: Policies and Procedures and Conduct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5" name="Oval 4"/>
          <p:cNvSpPr/>
          <p:nvPr/>
        </p:nvSpPr>
        <p:spPr>
          <a:xfrm>
            <a:off x="257175" y="1295400"/>
            <a:ext cx="2209800" cy="685800"/>
          </a:xfrm>
          <a:prstGeom prst="ellipse">
            <a:avLst/>
          </a:prstGeom>
          <a:solidFill>
            <a:schemeClr val="bg1">
              <a:lumMod val="50000"/>
            </a:schemeClr>
          </a:solidFill>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 sz="1400" b="1" dirty="0" smtClean="0">
                <a:solidFill>
                  <a:schemeClr val="bg1"/>
                </a:solidFill>
              </a:rPr>
              <a:t>Conduct Standards</a:t>
            </a:r>
            <a:endParaRPr lang="es-ES" sz="1400" b="1" dirty="0">
              <a:solidFill>
                <a:schemeClr val="bg1"/>
              </a:solidFill>
            </a:endParaRPr>
          </a:p>
        </p:txBody>
      </p:sp>
      <p:sp>
        <p:nvSpPr>
          <p:cNvPr id="2" name="Rectangle 1"/>
          <p:cNvSpPr/>
          <p:nvPr/>
        </p:nvSpPr>
        <p:spPr>
          <a:xfrm>
            <a:off x="257175" y="2971800"/>
            <a:ext cx="1752600" cy="1200329"/>
          </a:xfrm>
          <a:prstGeom prst="rect">
            <a:avLst/>
          </a:prstGeom>
        </p:spPr>
        <p:txBody>
          <a:bodyPr wrap="square">
            <a:spAutoFit/>
          </a:bodyPr>
          <a:lstStyle/>
          <a:p>
            <a:pPr marL="285750" indent="-285750">
              <a:buFont typeface="Arial" panose="020B0604020202020204" pitchFamily="34" charset="0"/>
              <a:buChar char="•"/>
            </a:pPr>
            <a:endParaRPr lang="es-PR" altLang="en-US" sz="2400" dirty="0" smtClean="0"/>
          </a:p>
          <a:p>
            <a:pPr marL="285750" indent="-285750">
              <a:buFont typeface="Arial" panose="020B0604020202020204" pitchFamily="34" charset="0"/>
              <a:buChar char="•"/>
            </a:pPr>
            <a:endParaRPr lang="es-PR" altLang="en-US" sz="2400" dirty="0" smtClean="0"/>
          </a:p>
          <a:p>
            <a:pPr marL="285750" indent="-285750">
              <a:buFont typeface="Arial" panose="020B0604020202020204" pitchFamily="34" charset="0"/>
              <a:buChar char="•"/>
            </a:pPr>
            <a:endParaRPr lang="es-PR" altLang="en-US" sz="2400" dirty="0"/>
          </a:p>
        </p:txBody>
      </p:sp>
      <p:sp>
        <p:nvSpPr>
          <p:cNvPr id="10" name="Rectangle 9"/>
          <p:cNvSpPr/>
          <p:nvPr/>
        </p:nvSpPr>
        <p:spPr>
          <a:xfrm>
            <a:off x="3276600" y="2286000"/>
            <a:ext cx="5638800" cy="2693045"/>
          </a:xfrm>
          <a:prstGeom prst="rect">
            <a:avLst/>
          </a:prstGeom>
        </p:spPr>
        <p:txBody>
          <a:bodyPr wrap="square">
            <a:spAutoFit/>
          </a:bodyPr>
          <a:lstStyle/>
          <a:p>
            <a:pPr algn="just"/>
            <a:r>
              <a:rPr lang="es-PR" altLang="en-US" sz="2800" b="1" dirty="0" smtClean="0"/>
              <a:t>Examples:</a:t>
            </a:r>
          </a:p>
          <a:p>
            <a:pPr algn="just"/>
            <a:endParaRPr lang="es-PR" altLang="en-US" sz="2400" dirty="0" smtClean="0"/>
          </a:p>
          <a:p>
            <a:pPr marL="342900" lvl="2" indent="-342900">
              <a:buFont typeface="Arial" panose="020B0604020202020204" pitchFamily="34" charset="0"/>
              <a:buChar char="•"/>
            </a:pPr>
            <a:r>
              <a:rPr lang="en-US" sz="2000" dirty="0" smtClean="0"/>
              <a:t>The </a:t>
            </a:r>
            <a:r>
              <a:rPr lang="en-US" sz="2000" dirty="0"/>
              <a:t>act or suspicious behavior</a:t>
            </a:r>
            <a:r>
              <a:rPr lang="en-US" sz="2000" dirty="0" smtClean="0"/>
              <a:t>.</a:t>
            </a:r>
          </a:p>
          <a:p>
            <a:pPr marL="0" lvl="2"/>
            <a:endParaRPr lang="es-ES" altLang="es-ES" sz="1900" dirty="0" smtClean="0"/>
          </a:p>
          <a:p>
            <a:pPr marL="342900" lvl="2" indent="-342900">
              <a:buFont typeface="Arial" panose="020B0604020202020204" pitchFamily="34" charset="0"/>
              <a:buChar char="•"/>
            </a:pPr>
            <a:r>
              <a:rPr lang="en-US" sz="2000" dirty="0"/>
              <a:t>Not to inform or hide a </a:t>
            </a:r>
            <a:r>
              <a:rPr lang="en-US" sz="2000" dirty="0" smtClean="0"/>
              <a:t>Fraud/Abuse </a:t>
            </a:r>
            <a:r>
              <a:rPr lang="en-US" sz="2000" dirty="0"/>
              <a:t>potential or real</a:t>
            </a:r>
            <a:r>
              <a:rPr lang="en-US" sz="2000" dirty="0" smtClean="0"/>
              <a:t>.</a:t>
            </a:r>
            <a:endParaRPr lang="es-ES" altLang="es-ES" sz="1900" dirty="0"/>
          </a:p>
          <a:p>
            <a:pPr marL="342900" lvl="2" indent="-342900">
              <a:buFont typeface="Arial" panose="020B0604020202020204" pitchFamily="34" charset="0"/>
              <a:buChar char="•"/>
            </a:pPr>
            <a:r>
              <a:rPr lang="es-ES" altLang="es-ES" sz="1900" dirty="0"/>
              <a:t>Non-fulfillment with the Compliance Program and the Code of Conduct. </a:t>
            </a:r>
            <a:endParaRPr lang="es-PR" altLang="en-US" sz="1900" dirty="0"/>
          </a:p>
        </p:txBody>
      </p:sp>
      <p:sp>
        <p:nvSpPr>
          <p:cNvPr id="4" name="Rectangle 3"/>
          <p:cNvSpPr/>
          <p:nvPr/>
        </p:nvSpPr>
        <p:spPr>
          <a:xfrm>
            <a:off x="257477" y="2286000"/>
            <a:ext cx="2319033" cy="954107"/>
          </a:xfrm>
          <a:prstGeom prst="rect">
            <a:avLst/>
          </a:prstGeom>
        </p:spPr>
        <p:txBody>
          <a:bodyPr wrap="none">
            <a:spAutoFit/>
          </a:bodyPr>
          <a:lstStyle/>
          <a:p>
            <a:pPr algn="just"/>
            <a:r>
              <a:rPr lang="es-PR" altLang="en-US" sz="2800" b="1" dirty="0" smtClean="0"/>
              <a:t>Inappropriate </a:t>
            </a:r>
          </a:p>
          <a:p>
            <a:pPr algn="just"/>
            <a:r>
              <a:rPr lang="es-PR" altLang="en-US" sz="2800" b="1" dirty="0" smtClean="0"/>
              <a:t>Conduct</a:t>
            </a:r>
            <a:endParaRPr lang="es-PR" altLang="en-US" sz="2800" b="1" dirty="0"/>
          </a:p>
        </p:txBody>
      </p:sp>
      <p:sp>
        <p:nvSpPr>
          <p:cNvPr id="6" name="TextBox 5"/>
          <p:cNvSpPr txBox="1"/>
          <p:nvPr/>
        </p:nvSpPr>
        <p:spPr>
          <a:xfrm>
            <a:off x="533400" y="3325832"/>
            <a:ext cx="2514600" cy="2246769"/>
          </a:xfrm>
          <a:prstGeom prst="rect">
            <a:avLst/>
          </a:prstGeom>
          <a:noFill/>
        </p:spPr>
        <p:txBody>
          <a:bodyPr wrap="square" rtlCol="0">
            <a:spAutoFit/>
          </a:bodyPr>
          <a:lstStyle/>
          <a:p>
            <a:r>
              <a:rPr lang="en-US" sz="2000" dirty="0"/>
              <a:t>Those employees who engage in inappropriate behavior are subject to disciplinary action which may include dismissal</a:t>
            </a:r>
            <a:r>
              <a:rPr lang="en-US" sz="2000" dirty="0" smtClean="0"/>
              <a:t>.</a:t>
            </a:r>
            <a:endParaRPr lang="en-US" sz="2000" dirty="0"/>
          </a:p>
        </p:txBody>
      </p:sp>
      <p:sp>
        <p:nvSpPr>
          <p:cNvPr id="11" name="Oval 10"/>
          <p:cNvSpPr/>
          <p:nvPr/>
        </p:nvSpPr>
        <p:spPr>
          <a:xfrm>
            <a:off x="6096000" y="4724400"/>
            <a:ext cx="2362200" cy="990600"/>
          </a:xfrm>
          <a:prstGeom prst="ellipse">
            <a:avLst/>
          </a:prstGeom>
          <a:solidFill>
            <a:schemeClr val="bg1">
              <a:lumMod val="65000"/>
            </a:schemeClr>
          </a:solidFill>
          <a:ln>
            <a:solidFill>
              <a:schemeClr val="tx1">
                <a:lumMod val="50000"/>
                <a:lumOff val="50000"/>
              </a:schemeClr>
            </a:solid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_tradnl" sz="1600" b="1" dirty="0">
                <a:solidFill>
                  <a:schemeClr val="bg1"/>
                </a:solidFill>
                <a:latin typeface="Century Gothic" panose="020B0502020202020204" pitchFamily="34" charset="0"/>
              </a:rPr>
              <a:t>I am ethical, I do…The Right Thing</a:t>
            </a:r>
          </a:p>
        </p:txBody>
      </p:sp>
    </p:spTree>
    <p:extLst>
      <p:ext uri="{BB962C8B-B14F-4D97-AF65-F5344CB8AC3E}">
        <p14:creationId xmlns:p14="http://schemas.microsoft.com/office/powerpoint/2010/main" val="1454217429"/>
      </p:ext>
    </p:extLst>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13</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s-ES" sz="3600" dirty="0">
                <a:solidFill>
                  <a:schemeClr val="tx2"/>
                </a:solidFill>
                <a:effectLst/>
              </a:rPr>
              <a:t>Element # 1: Policies and Procedures and Conduct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5" name="Oval 4"/>
          <p:cNvSpPr/>
          <p:nvPr/>
        </p:nvSpPr>
        <p:spPr>
          <a:xfrm>
            <a:off x="257175" y="1295400"/>
            <a:ext cx="2209800" cy="685800"/>
          </a:xfrm>
          <a:prstGeom prst="ellipse">
            <a:avLst/>
          </a:prstGeom>
          <a:solidFill>
            <a:schemeClr val="bg1">
              <a:lumMod val="50000"/>
            </a:schemeClr>
          </a:solidFill>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 sz="1400" b="1" dirty="0" smtClean="0">
                <a:solidFill>
                  <a:schemeClr val="bg1"/>
                </a:solidFill>
              </a:rPr>
              <a:t>Conduct Standards</a:t>
            </a:r>
            <a:endParaRPr lang="es-ES" sz="1400" b="1" dirty="0">
              <a:solidFill>
                <a:schemeClr val="bg1"/>
              </a:solidFill>
            </a:endParaRPr>
          </a:p>
        </p:txBody>
      </p:sp>
      <p:sp>
        <p:nvSpPr>
          <p:cNvPr id="2" name="Rectangle 1"/>
          <p:cNvSpPr/>
          <p:nvPr/>
        </p:nvSpPr>
        <p:spPr>
          <a:xfrm>
            <a:off x="257175" y="2971800"/>
            <a:ext cx="1752600" cy="1200329"/>
          </a:xfrm>
          <a:prstGeom prst="rect">
            <a:avLst/>
          </a:prstGeom>
        </p:spPr>
        <p:txBody>
          <a:bodyPr wrap="square">
            <a:spAutoFit/>
          </a:bodyPr>
          <a:lstStyle/>
          <a:p>
            <a:pPr marL="285750" indent="-285750">
              <a:buFont typeface="Arial" panose="020B0604020202020204" pitchFamily="34" charset="0"/>
              <a:buChar char="•"/>
            </a:pPr>
            <a:endParaRPr lang="es-PR" altLang="en-US" sz="2400" dirty="0" smtClean="0"/>
          </a:p>
          <a:p>
            <a:pPr marL="285750" indent="-285750">
              <a:buFont typeface="Arial" panose="020B0604020202020204" pitchFamily="34" charset="0"/>
              <a:buChar char="•"/>
            </a:pPr>
            <a:endParaRPr lang="es-PR" altLang="en-US" sz="2400" dirty="0" smtClean="0"/>
          </a:p>
          <a:p>
            <a:pPr marL="285750" indent="-285750">
              <a:buFont typeface="Arial" panose="020B0604020202020204" pitchFamily="34" charset="0"/>
              <a:buChar char="•"/>
            </a:pPr>
            <a:endParaRPr lang="es-PR" altLang="en-US" sz="2400" dirty="0"/>
          </a:p>
        </p:txBody>
      </p:sp>
      <p:sp>
        <p:nvSpPr>
          <p:cNvPr id="4" name="Rectangle 3"/>
          <p:cNvSpPr/>
          <p:nvPr/>
        </p:nvSpPr>
        <p:spPr>
          <a:xfrm>
            <a:off x="135236" y="2286000"/>
            <a:ext cx="2563522" cy="492443"/>
          </a:xfrm>
          <a:prstGeom prst="rect">
            <a:avLst/>
          </a:prstGeom>
        </p:spPr>
        <p:txBody>
          <a:bodyPr wrap="none">
            <a:spAutoFit/>
          </a:bodyPr>
          <a:lstStyle/>
          <a:p>
            <a:pPr algn="just"/>
            <a:r>
              <a:rPr lang="es-PR" altLang="en-US" sz="2600" b="1" dirty="0" smtClean="0"/>
              <a:t>Non- Compliance</a:t>
            </a:r>
            <a:endParaRPr lang="es-PR" altLang="en-US" sz="2600" b="1" dirty="0"/>
          </a:p>
        </p:txBody>
      </p:sp>
      <p:sp>
        <p:nvSpPr>
          <p:cNvPr id="11" name="Oval 10"/>
          <p:cNvSpPr/>
          <p:nvPr/>
        </p:nvSpPr>
        <p:spPr>
          <a:xfrm>
            <a:off x="6096000" y="4724400"/>
            <a:ext cx="2362200" cy="990600"/>
          </a:xfrm>
          <a:prstGeom prst="ellipse">
            <a:avLst/>
          </a:prstGeom>
          <a:solidFill>
            <a:schemeClr val="bg1">
              <a:lumMod val="65000"/>
            </a:schemeClr>
          </a:solidFill>
          <a:ln>
            <a:solidFill>
              <a:schemeClr val="tx1">
                <a:lumMod val="50000"/>
                <a:lumOff val="50000"/>
              </a:schemeClr>
            </a:solidFill>
          </a:ln>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0" anchor="ctr"/>
          <a:lstStyle/>
          <a:p>
            <a:pPr algn="ctr"/>
            <a:r>
              <a:rPr lang="es-ES_tradnl" sz="1600" b="1" dirty="0">
                <a:solidFill>
                  <a:schemeClr val="bg1"/>
                </a:solidFill>
                <a:latin typeface="Century Gothic" panose="020B0502020202020204" pitchFamily="34" charset="0"/>
              </a:rPr>
              <a:t>I am ethical, I do…The Right Thing</a:t>
            </a:r>
          </a:p>
        </p:txBody>
      </p:sp>
      <p:sp>
        <p:nvSpPr>
          <p:cNvPr id="13" name="Content Placeholder 2"/>
          <p:cNvSpPr>
            <a:spLocks noGrp="1"/>
          </p:cNvSpPr>
          <p:nvPr>
            <p:ph sz="half" idx="4294967295"/>
          </p:nvPr>
        </p:nvSpPr>
        <p:spPr>
          <a:xfrm>
            <a:off x="257175" y="2895600"/>
            <a:ext cx="3019425" cy="3459163"/>
          </a:xfrm>
          <a:prstGeom prst="rect">
            <a:avLst/>
          </a:prstGeom>
        </p:spPr>
        <p:txBody>
          <a:bodyPr rtlCol="0">
            <a:normAutofit/>
          </a:bodyPr>
          <a:lstStyle/>
          <a:p>
            <a:pPr marL="0" indent="0">
              <a:buNone/>
              <a:defRPr/>
            </a:pPr>
            <a:r>
              <a:rPr lang="en-US" sz="2400" dirty="0"/>
              <a:t>Non-compliance is a behavior that is not in accordance with the law and federal requirements of a health care program, or to the ethics and business policies.</a:t>
            </a:r>
          </a:p>
          <a:p>
            <a:pPr marL="0" indent="0" eaLnBrk="1" fontAlgn="auto" hangingPunct="1">
              <a:spcAft>
                <a:spcPts val="0"/>
              </a:spcAft>
              <a:buFont typeface="Arial" pitchFamily="34" charset="0"/>
              <a:buNone/>
              <a:defRPr/>
            </a:pPr>
            <a:endParaRPr lang="en-US" dirty="0"/>
          </a:p>
        </p:txBody>
      </p:sp>
      <p:sp>
        <p:nvSpPr>
          <p:cNvPr id="3" name="Rectangle 2"/>
          <p:cNvSpPr/>
          <p:nvPr/>
        </p:nvSpPr>
        <p:spPr>
          <a:xfrm>
            <a:off x="3452759" y="1750367"/>
            <a:ext cx="5416098" cy="461665"/>
          </a:xfrm>
          <a:prstGeom prst="rect">
            <a:avLst/>
          </a:prstGeom>
        </p:spPr>
        <p:txBody>
          <a:bodyPr wrap="none">
            <a:spAutoFit/>
          </a:bodyPr>
          <a:lstStyle/>
          <a:p>
            <a:r>
              <a:rPr lang="es-ES" altLang="en-US" sz="2400" b="1" dirty="0" smtClean="0"/>
              <a:t>Non- Compliance costs and affects us all</a:t>
            </a:r>
            <a:endParaRPr lang="es-ES" sz="2400" dirty="0"/>
          </a:p>
        </p:txBody>
      </p:sp>
      <p:sp>
        <p:nvSpPr>
          <p:cNvPr id="8" name="Rectangle 7"/>
          <p:cNvSpPr/>
          <p:nvPr/>
        </p:nvSpPr>
        <p:spPr>
          <a:xfrm>
            <a:off x="3581400" y="2286000"/>
            <a:ext cx="5286481" cy="2123658"/>
          </a:xfrm>
          <a:prstGeom prst="rect">
            <a:avLst/>
          </a:prstGeom>
        </p:spPr>
        <p:txBody>
          <a:bodyPr wrap="square">
            <a:spAutoFit/>
          </a:bodyPr>
          <a:lstStyle/>
          <a:p>
            <a:pPr>
              <a:defRPr/>
            </a:pPr>
            <a:r>
              <a:rPr lang="en-US" sz="2200" dirty="0" smtClean="0"/>
              <a:t>Without programs to prevent, detect, and correct Non-compliance we risk:</a:t>
            </a:r>
          </a:p>
          <a:p>
            <a:pPr marL="342900" indent="-342900">
              <a:buFont typeface="Arial" panose="020B0604020202020204" pitchFamily="34" charset="0"/>
              <a:buChar char="•"/>
              <a:defRPr/>
            </a:pPr>
            <a:r>
              <a:rPr lang="en-US" sz="2200" dirty="0" smtClean="0"/>
              <a:t>Delaying of services</a:t>
            </a:r>
          </a:p>
          <a:p>
            <a:pPr marL="342900" indent="-342900">
              <a:buFont typeface="Arial" panose="020B0604020202020204" pitchFamily="34" charset="0"/>
              <a:buChar char="•"/>
              <a:defRPr/>
            </a:pPr>
            <a:r>
              <a:rPr lang="en-US" sz="2200" dirty="0" smtClean="0"/>
              <a:t>Higher Premiums</a:t>
            </a:r>
          </a:p>
          <a:p>
            <a:pPr marL="342900" indent="-342900">
              <a:buFont typeface="Arial" panose="020B0604020202020204" pitchFamily="34" charset="0"/>
              <a:buChar char="•"/>
              <a:defRPr/>
            </a:pPr>
            <a:r>
              <a:rPr lang="en-US" sz="2200" dirty="0" smtClean="0"/>
              <a:t>Less benefits for individuals</a:t>
            </a:r>
          </a:p>
          <a:p>
            <a:pPr marL="342900" indent="-342900">
              <a:buFont typeface="Arial" panose="020B0604020202020204" pitchFamily="34" charset="0"/>
              <a:buChar char="•"/>
              <a:defRPr/>
            </a:pPr>
            <a:r>
              <a:rPr lang="en-US" sz="2200" dirty="0" smtClean="0"/>
              <a:t>Higher co-pays  </a:t>
            </a:r>
            <a:endParaRPr lang="en-US" sz="2200" dirty="0" smtClean="0"/>
          </a:p>
        </p:txBody>
      </p:sp>
    </p:spTree>
    <p:extLst>
      <p:ext uri="{BB962C8B-B14F-4D97-AF65-F5344CB8AC3E}">
        <p14:creationId xmlns:p14="http://schemas.microsoft.com/office/powerpoint/2010/main" val="3850678702"/>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14</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a:t/>
            </a:r>
            <a:br>
              <a:rPr lang="en-US" sz="3600" dirty="0"/>
            </a:b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2" name="Rectangle 1"/>
          <p:cNvSpPr/>
          <p:nvPr/>
        </p:nvSpPr>
        <p:spPr>
          <a:xfrm>
            <a:off x="533400" y="1457325"/>
            <a:ext cx="8153400" cy="762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dirty="0" smtClean="0"/>
              <a:t>Composition of the Compliance Committee</a:t>
            </a:r>
            <a:endParaRPr lang="en-US" sz="3200" dirty="0"/>
          </a:p>
        </p:txBody>
      </p:sp>
      <p:sp>
        <p:nvSpPr>
          <p:cNvPr id="3" name="Content Placeholder 2"/>
          <p:cNvSpPr>
            <a:spLocks noGrp="1"/>
          </p:cNvSpPr>
          <p:nvPr>
            <p:ph idx="1"/>
          </p:nvPr>
        </p:nvSpPr>
        <p:spPr>
          <a:xfrm>
            <a:off x="457200" y="2514600"/>
            <a:ext cx="8229600" cy="3611563"/>
          </a:xfrm>
        </p:spPr>
        <p:txBody>
          <a:bodyPr>
            <a:normAutofit/>
          </a:bodyPr>
          <a:lstStyle/>
          <a:p>
            <a:r>
              <a:rPr lang="en-US" sz="2800" dirty="0" smtClean="0"/>
              <a:t>Two members from the Board of Directors of FMHP</a:t>
            </a:r>
          </a:p>
          <a:p>
            <a:r>
              <a:rPr lang="en-US" sz="2800" dirty="0" smtClean="0"/>
              <a:t>Compliance Officer</a:t>
            </a:r>
          </a:p>
          <a:p>
            <a:r>
              <a:rPr lang="en-US" sz="2800" dirty="0" smtClean="0"/>
              <a:t>Vice-president of Regulatory Affairs</a:t>
            </a:r>
          </a:p>
          <a:p>
            <a:r>
              <a:rPr lang="en-US" sz="2800" dirty="0" smtClean="0"/>
              <a:t>Vice-president of Medical Affairs</a:t>
            </a:r>
          </a:p>
          <a:p>
            <a:r>
              <a:rPr lang="en-US" sz="2800" dirty="0" smtClean="0"/>
              <a:t>President of FM </a:t>
            </a:r>
            <a:r>
              <a:rPr lang="en-US" sz="2800" dirty="0" err="1" smtClean="0"/>
              <a:t>Salud</a:t>
            </a:r>
            <a:endParaRPr lang="en-US" sz="2800" dirty="0" smtClean="0"/>
          </a:p>
          <a:p>
            <a:r>
              <a:rPr lang="en-US" sz="2800" dirty="0" smtClean="0"/>
              <a:t>Representation of Fraud and Abuse</a:t>
            </a:r>
          </a:p>
          <a:p>
            <a:r>
              <a:rPr lang="en-US" sz="2800" dirty="0" smtClean="0"/>
              <a:t>Representation of Operational Areas</a:t>
            </a:r>
          </a:p>
          <a:p>
            <a:endParaRPr lang="en-US" dirty="0" smtClean="0"/>
          </a:p>
          <a:p>
            <a:endParaRPr lang="en-US" dirty="0"/>
          </a:p>
        </p:txBody>
      </p:sp>
      <p:sp>
        <p:nvSpPr>
          <p:cNvPr id="4" name="Rectangle 3"/>
          <p:cNvSpPr/>
          <p:nvPr/>
        </p:nvSpPr>
        <p:spPr>
          <a:xfrm>
            <a:off x="7162800" y="3352800"/>
            <a:ext cx="1600200" cy="1981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dirty="0" smtClean="0"/>
              <a:t>Frequency</a:t>
            </a:r>
          </a:p>
          <a:p>
            <a:pPr algn="ctr"/>
            <a:r>
              <a:rPr lang="en-US" sz="2000" b="1" dirty="0" smtClean="0"/>
              <a:t>of </a:t>
            </a:r>
          </a:p>
          <a:p>
            <a:pPr algn="ctr"/>
            <a:r>
              <a:rPr lang="en-US" sz="2000" b="1" dirty="0" smtClean="0"/>
              <a:t>Meetings:</a:t>
            </a:r>
          </a:p>
          <a:p>
            <a:pPr algn="ctr"/>
            <a:r>
              <a:rPr lang="en-US" sz="2000" b="1" dirty="0" smtClean="0"/>
              <a:t>Quarterly</a:t>
            </a:r>
            <a:endParaRPr lang="en-US" sz="2000" b="1" dirty="0"/>
          </a:p>
        </p:txBody>
      </p:sp>
    </p:spTree>
    <p:extLst>
      <p:ext uri="{BB962C8B-B14F-4D97-AF65-F5344CB8AC3E}">
        <p14:creationId xmlns:p14="http://schemas.microsoft.com/office/powerpoint/2010/main" val="413552285"/>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15</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smtClean="0"/>
              <a:t/>
            </a:r>
            <a:br>
              <a:rPr lang="en-US" sz="3600" dirty="0" smtClean="0"/>
            </a:b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graphicFrame>
        <p:nvGraphicFramePr>
          <p:cNvPr id="6" name="Diagram 5"/>
          <p:cNvGraphicFramePr/>
          <p:nvPr>
            <p:extLst>
              <p:ext uri="{D42A27DB-BD31-4B8C-83A1-F6EECF244321}">
                <p14:modId xmlns:p14="http://schemas.microsoft.com/office/powerpoint/2010/main" val="1343875468"/>
              </p:ext>
            </p:extLst>
          </p:nvPr>
        </p:nvGraphicFramePr>
        <p:xfrm>
          <a:off x="609600" y="1295400"/>
          <a:ext cx="78486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6641763"/>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16</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57200" y="5334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a:t/>
            </a:r>
            <a:br>
              <a:rPr lang="en-US" sz="3600" dirty="0"/>
            </a:b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2345771309"/>
              </p:ext>
            </p:extLst>
          </p:nvPr>
        </p:nvGraphicFramePr>
        <p:xfrm>
          <a:off x="533400" y="1447800"/>
          <a:ext cx="76962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4988099"/>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17</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2" name="Rectangle 1"/>
          <p:cNvSpPr/>
          <p:nvPr/>
        </p:nvSpPr>
        <p:spPr>
          <a:xfrm>
            <a:off x="533400" y="1457325"/>
            <a:ext cx="4267200" cy="762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b="1" dirty="0" smtClean="0"/>
              <a:t>Board of Directors</a:t>
            </a:r>
            <a:endParaRPr lang="en-US" sz="3200" b="1" dirty="0"/>
          </a:p>
        </p:txBody>
      </p:sp>
      <p:sp>
        <p:nvSpPr>
          <p:cNvPr id="3" name="Content Placeholder 2"/>
          <p:cNvSpPr>
            <a:spLocks noGrp="1"/>
          </p:cNvSpPr>
          <p:nvPr>
            <p:ph idx="1"/>
          </p:nvPr>
        </p:nvSpPr>
        <p:spPr>
          <a:xfrm>
            <a:off x="457200" y="2590800"/>
            <a:ext cx="8229600" cy="3611563"/>
          </a:xfrm>
        </p:spPr>
        <p:txBody>
          <a:bodyPr>
            <a:normAutofit fontScale="85000" lnSpcReduction="20000"/>
          </a:bodyPr>
          <a:lstStyle/>
          <a:p>
            <a:r>
              <a:rPr lang="en-US" dirty="0" smtClean="0"/>
              <a:t>Responsible ultimately for the effectiveness of the Compliance Program</a:t>
            </a:r>
          </a:p>
          <a:p>
            <a:r>
              <a:rPr lang="en-US" dirty="0" smtClean="0"/>
              <a:t>Support and communicate through the whole organization the expectation of a culture of compliance</a:t>
            </a:r>
          </a:p>
          <a:p>
            <a:r>
              <a:rPr lang="en-US" dirty="0" smtClean="0"/>
              <a:t>Ensure they have all the resources to facilitate the compliance and reduce risks</a:t>
            </a:r>
          </a:p>
          <a:p>
            <a:r>
              <a:rPr lang="en-US" dirty="0" smtClean="0"/>
              <a:t>Demonstrate their commitment to compliance with regulations and contractual obligations</a:t>
            </a:r>
          </a:p>
          <a:p>
            <a:r>
              <a:rPr lang="en-US" dirty="0" smtClean="0"/>
              <a:t>All the responsibilities required of employees</a:t>
            </a:r>
          </a:p>
          <a:p>
            <a:pPr marL="0" indent="0">
              <a:buNone/>
            </a:pPr>
            <a:endParaRPr lang="es-E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140794653"/>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18</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smtClean="0"/>
              <a:t/>
            </a:r>
            <a:br>
              <a:rPr lang="en-US" sz="3600" dirty="0" smtClean="0"/>
            </a:b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5" name="TextBox 4"/>
          <p:cNvSpPr txBox="1"/>
          <p:nvPr/>
        </p:nvSpPr>
        <p:spPr>
          <a:xfrm>
            <a:off x="533400" y="2514600"/>
            <a:ext cx="7239000" cy="3108543"/>
          </a:xfrm>
          <a:prstGeom prst="rect">
            <a:avLst/>
          </a:prstGeom>
          <a:noFill/>
        </p:spPr>
        <p:txBody>
          <a:bodyPr wrap="square" rtlCol="0">
            <a:spAutoFit/>
          </a:bodyPr>
          <a:lstStyle/>
          <a:p>
            <a:pPr algn="just"/>
            <a:r>
              <a:rPr lang="en-US" sz="2800" dirty="0" smtClean="0"/>
              <a:t>a department of service for all the employees and agents of First Medical Health Plan (FMHP) whose responsibility is to support and ensure that FMHP is always in compliance with the requirements of the regulatory agencies and the state and federal laws</a:t>
            </a:r>
          </a:p>
          <a:p>
            <a:endParaRPr lang="es-ES" sz="2800" b="1" dirty="0"/>
          </a:p>
        </p:txBody>
      </p:sp>
      <p:sp>
        <p:nvSpPr>
          <p:cNvPr id="2" name="Rectangle 1"/>
          <p:cNvSpPr/>
          <p:nvPr/>
        </p:nvSpPr>
        <p:spPr>
          <a:xfrm>
            <a:off x="533400" y="1724025"/>
            <a:ext cx="7239000" cy="6096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US" sz="3200" dirty="0" smtClean="0"/>
              <a:t>The Compliance Department is…</a:t>
            </a:r>
            <a:endParaRPr lang="en-US" sz="3200" dirty="0"/>
          </a:p>
        </p:txBody>
      </p:sp>
    </p:spTree>
    <p:extLst>
      <p:ext uri="{BB962C8B-B14F-4D97-AF65-F5344CB8AC3E}">
        <p14:creationId xmlns:p14="http://schemas.microsoft.com/office/powerpoint/2010/main" val="3859300717"/>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19</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100" dirty="0" smtClean="0">
                <a:solidFill>
                  <a:schemeClr val="tx2"/>
                </a:solidFill>
                <a:effectLst/>
              </a:rPr>
              <a:t>Element # 2: Compliance Committee, Compliance Officer and Board of Directors</a:t>
            </a:r>
            <a:r>
              <a:rPr lang="en-US" sz="3600" dirty="0" smtClean="0"/>
              <a:t/>
            </a:r>
            <a:br>
              <a:rPr lang="en-US" sz="3600" dirty="0" smtClean="0"/>
            </a:b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8486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2" name="Rectangle 1"/>
          <p:cNvSpPr/>
          <p:nvPr/>
        </p:nvSpPr>
        <p:spPr>
          <a:xfrm>
            <a:off x="228600" y="1981200"/>
            <a:ext cx="1752599" cy="3886200"/>
          </a:xfrm>
          <a:prstGeom prst="rect">
            <a:avLst/>
          </a:prstGeom>
        </p:spPr>
        <p:style>
          <a:lnRef idx="0">
            <a:schemeClr val="accent1"/>
          </a:lnRef>
          <a:fillRef idx="3">
            <a:schemeClr val="accent1"/>
          </a:fillRef>
          <a:effectRef idx="3">
            <a:schemeClr val="accent1"/>
          </a:effectRef>
          <a:fontRef idx="minor">
            <a:schemeClr val="lt1"/>
          </a:fontRef>
        </p:style>
        <p:txBody>
          <a:bodyPr vert="horz" rtlCol="0" anchor="ctr"/>
          <a:lstStyle/>
          <a:p>
            <a:pPr algn="ctr"/>
            <a:r>
              <a:rPr lang="en-US" sz="2000" b="1" dirty="0" smtClean="0"/>
              <a:t>Functions of the Compliance Department:</a:t>
            </a:r>
            <a:endParaRPr lang="en-US" sz="2000" b="1" dirty="0"/>
          </a:p>
        </p:txBody>
      </p:sp>
      <p:graphicFrame>
        <p:nvGraphicFramePr>
          <p:cNvPr id="3" name="Diagram 2"/>
          <p:cNvGraphicFramePr/>
          <p:nvPr>
            <p:extLst>
              <p:ext uri="{D42A27DB-BD31-4B8C-83A1-F6EECF244321}">
                <p14:modId xmlns:p14="http://schemas.microsoft.com/office/powerpoint/2010/main" val="1958302379"/>
              </p:ext>
            </p:extLst>
          </p:nvPr>
        </p:nvGraphicFramePr>
        <p:xfrm>
          <a:off x="2057400" y="2057400"/>
          <a:ext cx="6781800" cy="3724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1586621"/>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contourClr>
                <a:schemeClr val="accent6">
                  <a:shade val="73000"/>
                </a:schemeClr>
              </a:contourClr>
            </a:sp3d>
          </a:bodyPr>
          <a:lstStyle/>
          <a:p>
            <a:r>
              <a:rPr lang="es-ES_tradnl" dirty="0" smtClean="0">
                <a:solidFill>
                  <a:srgbClr val="2C5D98"/>
                </a:solidFill>
              </a:rPr>
              <a:t>Learning Objectives</a:t>
            </a:r>
            <a:endParaRPr lang="en-US" dirty="0">
              <a:solidFill>
                <a:srgbClr val="2C5D98"/>
              </a:solidFill>
            </a:endParaRPr>
          </a:p>
        </p:txBody>
      </p:sp>
      <p:sp>
        <p:nvSpPr>
          <p:cNvPr id="3" name="Slide Number Placeholder 2"/>
          <p:cNvSpPr>
            <a:spLocks noGrp="1"/>
          </p:cNvSpPr>
          <p:nvPr>
            <p:ph type="sldNum" sz="quarter" idx="12"/>
          </p:nvPr>
        </p:nvSpPr>
        <p:spPr/>
        <p:txBody>
          <a:bodyPr/>
          <a:lstStyle/>
          <a:p>
            <a:fld id="{7CE36550-E8CC-4598-9ADF-E7CC1FC4423D}" type="slidenum">
              <a:rPr lang="es-PR" smtClean="0">
                <a:solidFill>
                  <a:prstClr val="black">
                    <a:tint val="75000"/>
                  </a:prstClr>
                </a:solidFill>
              </a:rPr>
              <a:pPr/>
              <a:t>2</a:t>
            </a:fld>
            <a:endParaRPr lang="es-PR" dirty="0">
              <a:solidFill>
                <a:prstClr val="black">
                  <a:tint val="75000"/>
                </a:prstClr>
              </a:solidFill>
            </a:endParaRPr>
          </a:p>
        </p:txBody>
      </p:sp>
      <p:sp>
        <p:nvSpPr>
          <p:cNvPr id="4" name="Content Placeholder 2"/>
          <p:cNvSpPr txBox="1">
            <a:spLocks/>
          </p:cNvSpPr>
          <p:nvPr/>
        </p:nvSpPr>
        <p:spPr>
          <a:xfrm>
            <a:off x="457200" y="1447800"/>
            <a:ext cx="8229600" cy="4525963"/>
          </a:xfrm>
          <a:prstGeom prst="rect">
            <a:avLst/>
          </a:prstGeom>
        </p:spPr>
        <p:txBody>
          <a:bodyPr>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_tradnl" sz="2800" dirty="0" smtClean="0"/>
              <a:t>After this training, participant will be able to:  </a:t>
            </a:r>
          </a:p>
          <a:p>
            <a:pPr marL="0" indent="0">
              <a:buNone/>
            </a:pPr>
            <a:endParaRPr lang="es-ES_tradnl" sz="2800" dirty="0" smtClean="0"/>
          </a:p>
          <a:p>
            <a:pPr lvl="1">
              <a:defRPr/>
            </a:pPr>
            <a:r>
              <a:rPr lang="es-ES_tradnl" dirty="0" smtClean="0"/>
              <a:t>Mention the seven (7) elements of the Compliance Department without reference to the Compliance material</a:t>
            </a:r>
          </a:p>
          <a:p>
            <a:pPr lvl="1">
              <a:defRPr/>
            </a:pPr>
            <a:r>
              <a:rPr lang="es-ES_tradnl" dirty="0" smtClean="0"/>
              <a:t>Describe aspects of the seven (7) elements with minimal reference to the educational materials </a:t>
            </a:r>
          </a:p>
          <a:p>
            <a:pPr lvl="1">
              <a:defRPr/>
            </a:pPr>
            <a:r>
              <a:rPr lang="es-ES" dirty="0" smtClean="0"/>
              <a:t>Mention what types of situations can be reported without reference to the educational materials</a:t>
            </a:r>
          </a:p>
          <a:p>
            <a:pPr lvl="1">
              <a:defRPr/>
            </a:pPr>
            <a:r>
              <a:rPr lang="es-ES" dirty="0" smtClean="0"/>
              <a:t>Mention the three (3) thoughts/actions that show commitment with the compliance culture without reference to the educational materials</a:t>
            </a:r>
            <a:endParaRPr lang="en-US" dirty="0" smtClean="0"/>
          </a:p>
          <a:p>
            <a:pPr marL="0" indent="0">
              <a:buFont typeface="Arial" pitchFamily="34" charset="0"/>
              <a:buNone/>
            </a:pPr>
            <a:endParaRPr lang="en-US" dirty="0"/>
          </a:p>
        </p:txBody>
      </p:sp>
      <p:pic>
        <p:nvPicPr>
          <p:cNvPr id="5" name="Picture 1"/>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867399"/>
            <a:ext cx="1059069" cy="821076"/>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p:spPr>
      </p:pic>
    </p:spTree>
    <p:extLst>
      <p:ext uri="{BB962C8B-B14F-4D97-AF65-F5344CB8AC3E}">
        <p14:creationId xmlns:p14="http://schemas.microsoft.com/office/powerpoint/2010/main" val="2870316432"/>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88390B7-B2F9-433E-8012-059666B6EFA5}" type="slidenum">
              <a:rPr lang="en-US" altLang="es-ES" sz="1000" smtClean="0">
                <a:solidFill>
                  <a:schemeClr val="tx2"/>
                </a:solidFill>
                <a:latin typeface="Times New Roman" pitchFamily="18" charset="0"/>
                <a:cs typeface="Times New Roman" pitchFamily="18" charset="0"/>
              </a:rPr>
              <a:pPr eaLnBrk="1" hangingPunct="1">
                <a:spcBef>
                  <a:spcPct val="0"/>
                </a:spcBef>
                <a:buFontTx/>
                <a:buNone/>
              </a:pPr>
              <a:t>20</a:t>
            </a:fld>
            <a:endParaRPr lang="en-US" altLang="es-ES" sz="1000" smtClean="0">
              <a:solidFill>
                <a:schemeClr val="tx2"/>
              </a:solidFill>
              <a:latin typeface="Times New Roman" pitchFamily="18" charset="0"/>
              <a:cs typeface="Times New Roman" pitchFamily="18" charset="0"/>
            </a:endParaRPr>
          </a:p>
        </p:txBody>
      </p:sp>
      <p:sp>
        <p:nvSpPr>
          <p:cNvPr id="6"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s-ES" sz="3100" dirty="0" err="1" smtClean="0">
                <a:solidFill>
                  <a:schemeClr val="tx2"/>
                </a:solidFill>
                <a:effectLst/>
              </a:rPr>
              <a:t>Element</a:t>
            </a:r>
            <a:r>
              <a:rPr lang="es-ES" sz="3100" dirty="0" smtClean="0">
                <a:solidFill>
                  <a:schemeClr val="tx2"/>
                </a:solidFill>
                <a:effectLst/>
              </a:rPr>
              <a:t> # 2: </a:t>
            </a:r>
            <a:r>
              <a:rPr lang="en-US" sz="3100" dirty="0" smtClean="0">
                <a:solidFill>
                  <a:schemeClr val="tx2"/>
                </a:solidFill>
                <a:effectLst/>
              </a:rPr>
              <a:t>Compliance Committee, Compliance Officer and Board of Directors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9" name="Rectangle 8"/>
          <p:cNvSpPr/>
          <p:nvPr/>
        </p:nvSpPr>
        <p:spPr>
          <a:xfrm>
            <a:off x="2971800" y="1905000"/>
            <a:ext cx="2895600" cy="9906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2400" b="1" dirty="0" smtClean="0"/>
              <a:t>Responsibilities of the Employees</a:t>
            </a:r>
            <a:endParaRPr lang="en-US" sz="2400" b="1" dirty="0"/>
          </a:p>
        </p:txBody>
      </p:sp>
      <p:sp>
        <p:nvSpPr>
          <p:cNvPr id="4" name="Line Callout 1 (Border and Accent Bar) 3"/>
          <p:cNvSpPr/>
          <p:nvPr/>
        </p:nvSpPr>
        <p:spPr>
          <a:xfrm>
            <a:off x="6400800" y="2657474"/>
            <a:ext cx="2514600" cy="923925"/>
          </a:xfrm>
          <a:prstGeom prst="accentBorderCallout1">
            <a:avLst>
              <a:gd name="adj1" fmla="val 18750"/>
              <a:gd name="adj2" fmla="val -8333"/>
              <a:gd name="adj3" fmla="val 88889"/>
              <a:gd name="adj4" fmla="val -27727"/>
            </a:avLst>
          </a:prstGeom>
          <a:ln>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defRPr/>
            </a:pPr>
            <a:r>
              <a:rPr lang="en-US" altLang="es-ES" sz="1400" b="1" dirty="0" smtClean="0"/>
              <a:t>Recognize and report suspected cases of fraud, waste and abuse and misconduct</a:t>
            </a:r>
            <a:endParaRPr lang="en-US" altLang="es-ES" sz="1400" b="1" dirty="0"/>
          </a:p>
        </p:txBody>
      </p:sp>
      <p:sp>
        <p:nvSpPr>
          <p:cNvPr id="11" name="Line Callout 1 (Border and Accent Bar) 10"/>
          <p:cNvSpPr/>
          <p:nvPr/>
        </p:nvSpPr>
        <p:spPr>
          <a:xfrm>
            <a:off x="6400800" y="4191000"/>
            <a:ext cx="2514600" cy="914400"/>
          </a:xfrm>
          <a:prstGeom prst="accentBorderCallout1">
            <a:avLst>
              <a:gd name="adj1" fmla="val 18750"/>
              <a:gd name="adj2" fmla="val -8333"/>
              <a:gd name="adj3" fmla="val 88889"/>
              <a:gd name="adj4" fmla="val -27727"/>
            </a:avLst>
          </a:prstGeom>
          <a:ln>
            <a:solidFill>
              <a:schemeClr val="accent1"/>
            </a:solidFill>
          </a:ln>
        </p:spPr>
        <p:style>
          <a:lnRef idx="0">
            <a:schemeClr val="accent3"/>
          </a:lnRef>
          <a:fillRef idx="3">
            <a:schemeClr val="accent3"/>
          </a:fillRef>
          <a:effectRef idx="3">
            <a:schemeClr val="accent3"/>
          </a:effectRef>
          <a:fontRef idx="minor">
            <a:schemeClr val="lt1"/>
          </a:fontRef>
        </p:style>
        <p:txBody>
          <a:bodyPr rtlCol="0" anchor="ctr"/>
          <a:lstStyle/>
          <a:p>
            <a:pPr>
              <a:defRPr/>
            </a:pPr>
            <a:r>
              <a:rPr lang="en-US" altLang="es-ES" sz="1600" b="1" dirty="0" smtClean="0"/>
              <a:t>Respond and cooperate with all the requests of audit and research</a:t>
            </a:r>
            <a:endParaRPr lang="en-US" altLang="es-ES" sz="1600" b="1" dirty="0"/>
          </a:p>
        </p:txBody>
      </p:sp>
      <p:sp>
        <p:nvSpPr>
          <p:cNvPr id="7" name="Line Callout 1 (Border and Accent Bar) 6"/>
          <p:cNvSpPr/>
          <p:nvPr/>
        </p:nvSpPr>
        <p:spPr>
          <a:xfrm flipH="1">
            <a:off x="304799" y="2743200"/>
            <a:ext cx="2209799" cy="919164"/>
          </a:xfrm>
          <a:prstGeom prst="accentBorderCallout1">
            <a:avLst>
              <a:gd name="adj1" fmla="val 18750"/>
              <a:gd name="adj2" fmla="val -8333"/>
              <a:gd name="adj3" fmla="val 85557"/>
              <a:gd name="adj4" fmla="val -28065"/>
            </a:avLst>
          </a:prstGeom>
          <a:ln>
            <a:solidFill>
              <a:schemeClr val="accent1"/>
            </a:solidFill>
          </a:ln>
        </p:spPr>
        <p:style>
          <a:lnRef idx="0">
            <a:schemeClr val="accent2"/>
          </a:lnRef>
          <a:fillRef idx="3">
            <a:schemeClr val="accent2"/>
          </a:fillRef>
          <a:effectRef idx="3">
            <a:schemeClr val="accent2"/>
          </a:effectRef>
          <a:fontRef idx="minor">
            <a:schemeClr val="lt1"/>
          </a:fontRef>
        </p:style>
        <p:txBody>
          <a:bodyPr rtlCol="0" anchor="ctr"/>
          <a:lstStyle/>
          <a:p>
            <a:pPr>
              <a:defRPr/>
            </a:pPr>
            <a:r>
              <a:rPr lang="en-US" altLang="es-ES" sz="1600" b="1" dirty="0" smtClean="0"/>
              <a:t>Comply with the Code of Conduct</a:t>
            </a:r>
            <a:endParaRPr lang="en-US" altLang="es-ES" sz="1600" b="1" dirty="0"/>
          </a:p>
        </p:txBody>
      </p:sp>
      <p:sp>
        <p:nvSpPr>
          <p:cNvPr id="14" name="Line Callout 1 (Border and Accent Bar) 13"/>
          <p:cNvSpPr/>
          <p:nvPr/>
        </p:nvSpPr>
        <p:spPr>
          <a:xfrm flipH="1">
            <a:off x="304798" y="4176711"/>
            <a:ext cx="2209799" cy="919164"/>
          </a:xfrm>
          <a:prstGeom prst="accentBorderCallout1">
            <a:avLst>
              <a:gd name="adj1" fmla="val 18750"/>
              <a:gd name="adj2" fmla="val -8333"/>
              <a:gd name="adj3" fmla="val 85557"/>
              <a:gd name="adj4" fmla="val -28065"/>
            </a:avLst>
          </a:prstGeom>
          <a:ln>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defRPr/>
            </a:pPr>
            <a:r>
              <a:rPr lang="en-US" altLang="es-ES" b="1" dirty="0" smtClean="0"/>
              <a:t>Participate in training programs</a:t>
            </a:r>
            <a:endParaRPr lang="en-US" altLang="es-ES" b="1" dirty="0"/>
          </a:p>
        </p:txBody>
      </p:sp>
      <p:sp>
        <p:nvSpPr>
          <p:cNvPr id="15" name="Line Callout 1 (Border and Accent Bar) 14"/>
          <p:cNvSpPr/>
          <p:nvPr/>
        </p:nvSpPr>
        <p:spPr>
          <a:xfrm flipH="1">
            <a:off x="1409698" y="5422107"/>
            <a:ext cx="4076702" cy="919164"/>
          </a:xfrm>
          <a:prstGeom prst="accentBorderCallout1">
            <a:avLst>
              <a:gd name="adj1" fmla="val -25810"/>
              <a:gd name="adj2" fmla="val 288"/>
              <a:gd name="adj3" fmla="val 66904"/>
              <a:gd name="adj4" fmla="val -47"/>
            </a:avLst>
          </a:prstGeom>
          <a:ln>
            <a:solidFill>
              <a:schemeClr val="accent1"/>
            </a:solidFill>
          </a:ln>
        </p:spPr>
        <p:style>
          <a:lnRef idx="0">
            <a:schemeClr val="accent6"/>
          </a:lnRef>
          <a:fillRef idx="3">
            <a:schemeClr val="accent6"/>
          </a:fillRef>
          <a:effectRef idx="3">
            <a:schemeClr val="accent6"/>
          </a:effectRef>
          <a:fontRef idx="minor">
            <a:schemeClr val="lt1"/>
          </a:fontRef>
        </p:style>
        <p:txBody>
          <a:bodyPr rtlCol="0" anchor="ctr"/>
          <a:lstStyle/>
          <a:p>
            <a:pPr>
              <a:defRPr/>
            </a:pPr>
            <a:r>
              <a:rPr lang="en-US" altLang="es-ES" sz="1600" b="1" dirty="0" smtClean="0"/>
              <a:t>Recognize and comply with all federal and local government regulations and with all policies of the organization</a:t>
            </a:r>
            <a:endParaRPr lang="en-US" altLang="es-ES" sz="1600" b="1" dirty="0"/>
          </a:p>
        </p:txBody>
      </p:sp>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71800" y="2971800"/>
            <a:ext cx="2895600" cy="1776984"/>
          </a:xfrm>
          <a:prstGeom prst="rect">
            <a:avLst/>
          </a:prstGeom>
        </p:spPr>
      </p:pic>
      <p:sp>
        <p:nvSpPr>
          <p:cNvPr id="2" name="Rectangle 1"/>
          <p:cNvSpPr/>
          <p:nvPr/>
        </p:nvSpPr>
        <p:spPr>
          <a:xfrm>
            <a:off x="2743200" y="4582180"/>
            <a:ext cx="3581400" cy="523220"/>
          </a:xfrm>
          <a:prstGeom prst="rect">
            <a:avLst/>
          </a:prstGeom>
        </p:spPr>
        <p:txBody>
          <a:bodyPr wrap="square">
            <a:spAutoFit/>
          </a:bodyPr>
          <a:lstStyle/>
          <a:p>
            <a:pPr algn="ctr"/>
            <a:r>
              <a:rPr lang="en-US" altLang="es-ES" sz="1400" b="1" dirty="0" smtClean="0">
                <a:solidFill>
                  <a:schemeClr val="tx2"/>
                </a:solidFill>
                <a:latin typeface="Century Gothic" panose="020B0502020202020204" pitchFamily="34" charset="0"/>
              </a:rPr>
              <a:t>Each and every one of us, </a:t>
            </a:r>
          </a:p>
          <a:p>
            <a:pPr algn="ctr"/>
            <a:r>
              <a:rPr lang="en-US" altLang="es-ES" sz="1400" b="1" dirty="0" smtClean="0">
                <a:solidFill>
                  <a:schemeClr val="tx2"/>
                </a:solidFill>
                <a:latin typeface="Century Gothic" panose="020B0502020202020204" pitchFamily="34" charset="0"/>
              </a:rPr>
              <a:t>We are </a:t>
            </a:r>
            <a:r>
              <a:rPr lang="en-US" altLang="es-ES" sz="1400" b="1" dirty="0" smtClean="0">
                <a:solidFill>
                  <a:schemeClr val="tx2"/>
                </a:solidFill>
                <a:latin typeface="Century Gothic" panose="020B0502020202020204" pitchFamily="34" charset="0"/>
              </a:rPr>
              <a:t>Quality… We </a:t>
            </a:r>
            <a:r>
              <a:rPr lang="en-US" altLang="es-ES" sz="1400" b="1" dirty="0" smtClean="0">
                <a:solidFill>
                  <a:schemeClr val="tx2"/>
                </a:solidFill>
                <a:latin typeface="Century Gothic" panose="020B0502020202020204" pitchFamily="34" charset="0"/>
              </a:rPr>
              <a:t>are </a:t>
            </a:r>
            <a:r>
              <a:rPr lang="en-US" altLang="es-ES" sz="1400" b="1" dirty="0" smtClean="0">
                <a:solidFill>
                  <a:schemeClr val="tx2"/>
                </a:solidFill>
                <a:latin typeface="Century Gothic" panose="020B0502020202020204" pitchFamily="34" charset="0"/>
              </a:rPr>
              <a:t>Compliance</a:t>
            </a:r>
            <a:endParaRPr lang="en-US" sz="1400" dirty="0">
              <a:solidFill>
                <a:schemeClr val="tx2"/>
              </a:solidFill>
              <a:latin typeface="Century Gothic" panose="020B0502020202020204" pitchFamily="34" charset="0"/>
            </a:endParaRPr>
          </a:p>
        </p:txBody>
      </p:sp>
      <p:sp>
        <p:nvSpPr>
          <p:cNvPr id="5" name="Down Arrow Callout 4"/>
          <p:cNvSpPr/>
          <p:nvPr/>
        </p:nvSpPr>
        <p:spPr>
          <a:xfrm>
            <a:off x="3448049" y="3005136"/>
            <a:ext cx="2133600" cy="609599"/>
          </a:xfrm>
          <a:prstGeom prst="downArrowCallou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Thought/Action</a:t>
            </a:r>
            <a:endParaRPr lang="en-US" dirty="0"/>
          </a:p>
        </p:txBody>
      </p:sp>
    </p:spTree>
    <p:extLst>
      <p:ext uri="{BB962C8B-B14F-4D97-AF65-F5344CB8AC3E}">
        <p14:creationId xmlns:p14="http://schemas.microsoft.com/office/powerpoint/2010/main" val="3429813830"/>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21</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00050" y="5334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3: Training and Education</a:t>
            </a:r>
            <a:r>
              <a:rPr lang="en-US" sz="3600" dirty="0" smtClean="0"/>
              <a:t/>
            </a:r>
            <a:br>
              <a:rPr lang="en-US" sz="3600" dirty="0" smtClean="0"/>
            </a:b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5" name="Content Placeholder 1"/>
          <p:cNvSpPr txBox="1">
            <a:spLocks/>
          </p:cNvSpPr>
          <p:nvPr/>
        </p:nvSpPr>
        <p:spPr>
          <a:xfrm>
            <a:off x="381000" y="1600200"/>
            <a:ext cx="8610600" cy="4267200"/>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Symbol" pitchFamily="18" charset="2"/>
              <a:buNone/>
              <a:defRPr/>
            </a:pPr>
            <a:r>
              <a:rPr lang="en-US" sz="2800" dirty="0" smtClean="0"/>
              <a:t>It is compulsory that all employees, subcontractors and their employees participate in the trainings.</a:t>
            </a:r>
            <a:br>
              <a:rPr lang="en-US" sz="2800" dirty="0" smtClean="0"/>
            </a:br>
            <a:r>
              <a:rPr lang="en-US" dirty="0" smtClean="0"/>
              <a:t/>
            </a:r>
            <a:br>
              <a:rPr lang="en-US" dirty="0" smtClean="0"/>
            </a:br>
            <a:r>
              <a:rPr lang="en-US" sz="2800" b="1" dirty="0" err="1" smtClean="0"/>
              <a:t>Tipes</a:t>
            </a:r>
            <a:r>
              <a:rPr lang="en-US" sz="2800" b="1" dirty="0" smtClean="0"/>
              <a:t> of trainings:</a:t>
            </a:r>
          </a:p>
          <a:p>
            <a:pPr lvl="1" indent="-274320">
              <a:defRPr/>
            </a:pPr>
            <a:r>
              <a:rPr lang="en-US" dirty="0" smtClean="0"/>
              <a:t>Compliance/Fraud and Abuse</a:t>
            </a:r>
          </a:p>
          <a:p>
            <a:pPr lvl="1" indent="-274320">
              <a:defRPr/>
            </a:pPr>
            <a:r>
              <a:rPr lang="en-US" dirty="0" smtClean="0"/>
              <a:t>Code of Conduct</a:t>
            </a:r>
          </a:p>
          <a:p>
            <a:pPr lvl="1" indent="-274320">
              <a:defRPr/>
            </a:pPr>
            <a:r>
              <a:rPr lang="en-US" dirty="0" smtClean="0"/>
              <a:t>Specific Job training</a:t>
            </a:r>
          </a:p>
          <a:p>
            <a:pPr marL="301943" lvl="1" indent="0">
              <a:buFont typeface="Symbol" pitchFamily="18" charset="2"/>
              <a:buNone/>
              <a:defRPr/>
            </a:pPr>
            <a:endParaRPr lang="en-US" dirty="0" smtClean="0"/>
          </a:p>
          <a:p>
            <a:pPr marL="0" indent="0">
              <a:buFont typeface="Symbol" pitchFamily="18" charset="2"/>
              <a:buNone/>
              <a:defRPr/>
            </a:pPr>
            <a:r>
              <a:rPr lang="en-US" sz="2800" b="1" dirty="0" smtClean="0"/>
              <a:t>When:</a:t>
            </a:r>
          </a:p>
          <a:p>
            <a:pPr lvl="1">
              <a:defRPr/>
            </a:pPr>
            <a:r>
              <a:rPr lang="en-US" sz="2600" dirty="0" smtClean="0"/>
              <a:t>Within the first </a:t>
            </a:r>
            <a:r>
              <a:rPr lang="en-US" sz="2600" b="1" u="sng" dirty="0" smtClean="0"/>
              <a:t>90 days </a:t>
            </a:r>
            <a:r>
              <a:rPr lang="en-US" sz="2600" dirty="0" smtClean="0"/>
              <a:t>of being hired and subsequently each year.</a:t>
            </a:r>
            <a:endParaRPr lang="en-US" sz="2600" dirty="0"/>
          </a:p>
        </p:txBody>
      </p:sp>
    </p:spTree>
    <p:extLst>
      <p:ext uri="{BB962C8B-B14F-4D97-AF65-F5344CB8AC3E}">
        <p14:creationId xmlns:p14="http://schemas.microsoft.com/office/powerpoint/2010/main" val="204526909"/>
      </p:ext>
    </p:extLst>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22</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381000" y="6096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3: Training and Education</a:t>
            </a:r>
            <a:r>
              <a:rPr lang="en-US" sz="3600" dirty="0" smtClean="0"/>
              <a:t/>
            </a:r>
            <a:br>
              <a:rPr lang="en-US" sz="3600" dirty="0" smtClean="0"/>
            </a:br>
            <a:r>
              <a:rPr lang="en-US" sz="3600" dirty="0" smtClean="0"/>
              <a:t/>
            </a:r>
            <a:br>
              <a:rPr lang="en-US" sz="3600" dirty="0" smtClean="0"/>
            </a:br>
            <a:r>
              <a:rPr lang="en-US" sz="4000" dirty="0" smtClean="0">
                <a:solidFill>
                  <a:srgbClr val="2C5D98"/>
                </a:solidFill>
                <a:effectLst/>
              </a:rPr>
              <a:t> </a:t>
            </a:r>
            <a:endParaRPr lang="en-U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5" name="Content Placeholder 1"/>
          <p:cNvSpPr txBox="1">
            <a:spLocks/>
          </p:cNvSpPr>
          <p:nvPr/>
        </p:nvSpPr>
        <p:spPr>
          <a:xfrm>
            <a:off x="381000" y="1447800"/>
            <a:ext cx="8610600" cy="42672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sz="2800" dirty="0" smtClean="0"/>
              <a:t>FMHP has six (6) comprehensive educational modules on compliance issues:</a:t>
            </a:r>
          </a:p>
          <a:p>
            <a:pPr marL="0" indent="0">
              <a:buNone/>
              <a:defRPr/>
            </a:pPr>
            <a:endParaRPr lang="en-US" sz="2800" dirty="0" smtClean="0"/>
          </a:p>
          <a:p>
            <a:pPr>
              <a:defRPr/>
            </a:pPr>
            <a:r>
              <a:rPr lang="en-US" altLang="es-ES" sz="2800" b="1" dirty="0" smtClean="0">
                <a:cs typeface="Arial" pitchFamily="34" charset="0"/>
              </a:rPr>
              <a:t>Module 1 </a:t>
            </a:r>
            <a:r>
              <a:rPr lang="en-US" altLang="es-ES" sz="2800" dirty="0" smtClean="0">
                <a:cs typeface="Arial" pitchFamily="34" charset="0"/>
              </a:rPr>
              <a:t>– Roles and responsibilities</a:t>
            </a:r>
          </a:p>
          <a:p>
            <a:pPr>
              <a:defRPr/>
            </a:pPr>
            <a:r>
              <a:rPr lang="en-US" altLang="es-ES" sz="2800" b="1" dirty="0" smtClean="0">
                <a:cs typeface="Arial" pitchFamily="34" charset="0"/>
              </a:rPr>
              <a:t>Module 2 </a:t>
            </a:r>
            <a:r>
              <a:rPr lang="en-US" altLang="es-ES" sz="2800" dirty="0" smtClean="0">
                <a:cs typeface="Arial" pitchFamily="34" charset="0"/>
              </a:rPr>
              <a:t>– Development of standards and identification of 		  Risk Areas</a:t>
            </a:r>
          </a:p>
          <a:p>
            <a:pPr>
              <a:defRPr/>
            </a:pPr>
            <a:r>
              <a:rPr lang="en-US" altLang="es-ES" sz="2800" b="1" dirty="0" smtClean="0">
                <a:cs typeface="Arial" pitchFamily="34" charset="0"/>
              </a:rPr>
              <a:t>Module 3 </a:t>
            </a:r>
            <a:r>
              <a:rPr lang="en-US" altLang="es-ES" sz="2800" dirty="0" smtClean="0">
                <a:cs typeface="Arial" pitchFamily="34" charset="0"/>
              </a:rPr>
              <a:t>– Identification of Problems related with  HIPAA </a:t>
            </a:r>
          </a:p>
          <a:p>
            <a:pPr>
              <a:defRPr/>
            </a:pPr>
            <a:r>
              <a:rPr lang="en-US" altLang="es-ES" sz="2800" b="1" dirty="0" smtClean="0">
                <a:cs typeface="Arial" pitchFamily="34" charset="0"/>
              </a:rPr>
              <a:t>Module 4 </a:t>
            </a:r>
            <a:r>
              <a:rPr lang="en-US" altLang="es-ES" sz="2800" dirty="0" smtClean="0">
                <a:cs typeface="Arial" pitchFamily="34" charset="0"/>
              </a:rPr>
              <a:t>– Training and Communication</a:t>
            </a:r>
          </a:p>
          <a:p>
            <a:pPr>
              <a:defRPr/>
            </a:pPr>
            <a:r>
              <a:rPr lang="en-US" altLang="es-ES" sz="2800" b="1" dirty="0" smtClean="0">
                <a:cs typeface="Arial" pitchFamily="34" charset="0"/>
              </a:rPr>
              <a:t>Module 5 </a:t>
            </a:r>
            <a:r>
              <a:rPr lang="en-US" altLang="es-ES" sz="2800" dirty="0" smtClean="0">
                <a:cs typeface="Arial" pitchFamily="34" charset="0"/>
              </a:rPr>
              <a:t>– Audit and Monitoring</a:t>
            </a:r>
          </a:p>
          <a:p>
            <a:pPr>
              <a:defRPr/>
            </a:pPr>
            <a:r>
              <a:rPr lang="en-US" altLang="es-ES" sz="2800" b="1" dirty="0" smtClean="0">
                <a:cs typeface="Arial" pitchFamily="34" charset="0"/>
              </a:rPr>
              <a:t>Module 6 </a:t>
            </a:r>
            <a:r>
              <a:rPr lang="en-US" altLang="es-ES" sz="2800" dirty="0" smtClean="0">
                <a:cs typeface="Arial" pitchFamily="34" charset="0"/>
              </a:rPr>
              <a:t>– Corrective Actions</a:t>
            </a:r>
          </a:p>
          <a:p>
            <a:pPr lvl="1">
              <a:defRPr/>
            </a:pPr>
            <a:endParaRPr lang="es-ES" sz="2200" dirty="0"/>
          </a:p>
        </p:txBody>
      </p:sp>
    </p:spTree>
    <p:extLst>
      <p:ext uri="{BB962C8B-B14F-4D97-AF65-F5344CB8AC3E}">
        <p14:creationId xmlns:p14="http://schemas.microsoft.com/office/powerpoint/2010/main" val="2194671231"/>
      </p:ext>
    </p:extLst>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23</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00050" y="5334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3: Training and Education</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6" name="Content Placeholder 1"/>
          <p:cNvSpPr txBox="1">
            <a:spLocks/>
          </p:cNvSpPr>
          <p:nvPr/>
        </p:nvSpPr>
        <p:spPr>
          <a:xfrm>
            <a:off x="457200" y="1524000"/>
            <a:ext cx="8305800" cy="381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defRPr/>
            </a:pPr>
            <a:r>
              <a:rPr lang="en-US" altLang="en-US" dirty="0" smtClean="0"/>
              <a:t>It is a requirement that all employees, subcontractors and their employees must take a test after each training of the Compliance Program, and must pass it with at least an:</a:t>
            </a:r>
          </a:p>
          <a:p>
            <a:pPr marL="0" indent="0">
              <a:buFont typeface="Arial" pitchFamily="34" charset="0"/>
              <a:buNone/>
              <a:defRPr/>
            </a:pPr>
            <a:endParaRPr lang="es-ES" altLang="en-US" dirty="0" smtClean="0"/>
          </a:p>
        </p:txBody>
      </p:sp>
      <p:sp>
        <p:nvSpPr>
          <p:cNvPr id="2" name="12-Point Star 1"/>
          <p:cNvSpPr/>
          <p:nvPr/>
        </p:nvSpPr>
        <p:spPr>
          <a:xfrm>
            <a:off x="4343400" y="3886200"/>
            <a:ext cx="2819400" cy="1447800"/>
          </a:xfrm>
          <a:prstGeom prst="star12">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5400" dirty="0" smtClean="0">
                <a:solidFill>
                  <a:schemeClr val="tx1"/>
                </a:solidFill>
              </a:rPr>
              <a:t>85%</a:t>
            </a:r>
            <a:endParaRPr lang="en-US" sz="5400" dirty="0">
              <a:solidFill>
                <a:schemeClr val="tx1"/>
              </a:solidFill>
            </a:endParaRPr>
          </a:p>
        </p:txBody>
      </p:sp>
    </p:spTree>
    <p:extLst>
      <p:ext uri="{BB962C8B-B14F-4D97-AF65-F5344CB8AC3E}">
        <p14:creationId xmlns:p14="http://schemas.microsoft.com/office/powerpoint/2010/main" val="1448623366"/>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24</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400050" y="5334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3: Training and Education</a:t>
            </a:r>
            <a:r>
              <a:rPr lang="en-US" sz="3600" dirty="0" smtClean="0"/>
              <a:t/>
            </a:r>
            <a:br>
              <a:rPr lang="en-US" sz="3600" dirty="0" smtClean="0"/>
            </a:b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8" name="Content Placeholder 2"/>
          <p:cNvSpPr>
            <a:spLocks noGrp="1"/>
          </p:cNvSpPr>
          <p:nvPr>
            <p:ph idx="1"/>
          </p:nvPr>
        </p:nvSpPr>
        <p:spPr>
          <a:xfrm>
            <a:off x="457200" y="2159000"/>
            <a:ext cx="7277100" cy="4156075"/>
          </a:xfrm>
        </p:spPr>
        <p:txBody>
          <a:bodyPr rtlCol="0">
            <a:normAutofit/>
          </a:bodyPr>
          <a:lstStyle/>
          <a:p>
            <a:pPr marL="0" indent="0" algn="ctr" eaLnBrk="1" fontAlgn="auto" hangingPunct="1">
              <a:spcAft>
                <a:spcPts val="0"/>
              </a:spcAft>
              <a:buFont typeface="Arial" pitchFamily="34" charset="0"/>
              <a:buNone/>
              <a:defRPr/>
            </a:pPr>
            <a:endParaRPr lang="es-ES" dirty="0" smtClean="0"/>
          </a:p>
          <a:p>
            <a:pPr marL="0" indent="0" eaLnBrk="1" fontAlgn="auto" hangingPunct="1">
              <a:spcAft>
                <a:spcPts val="0"/>
              </a:spcAft>
              <a:buNone/>
              <a:defRPr/>
            </a:pPr>
            <a:endParaRPr lang="en-US" dirty="0"/>
          </a:p>
        </p:txBody>
      </p:sp>
      <p:sp>
        <p:nvSpPr>
          <p:cNvPr id="6" name="Content Placeholder 1"/>
          <p:cNvSpPr txBox="1">
            <a:spLocks/>
          </p:cNvSpPr>
          <p:nvPr/>
        </p:nvSpPr>
        <p:spPr>
          <a:xfrm>
            <a:off x="485775" y="1905000"/>
            <a:ext cx="6629400" cy="31242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altLang="en-US" sz="2800" dirty="0" smtClean="0"/>
              <a:t>FMHP has established policies and sanctions for those persons who do not obtain at least the minimum punctuation.</a:t>
            </a:r>
          </a:p>
          <a:p>
            <a:pPr marL="0" indent="0">
              <a:buFont typeface="Arial" pitchFamily="34" charset="0"/>
              <a:buNone/>
              <a:defRPr/>
            </a:pPr>
            <a:endParaRPr lang="en-US" altLang="en-US" sz="2800" dirty="0" smtClean="0"/>
          </a:p>
          <a:p>
            <a:pPr>
              <a:defRPr/>
            </a:pPr>
            <a:r>
              <a:rPr lang="en-US" altLang="en-US" sz="2800" dirty="0" smtClean="0"/>
              <a:t>These sanctions range from retraining to the termination of employment.</a:t>
            </a:r>
            <a:endParaRPr lang="en-US" altLang="en-US" sz="2800"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8975" y="2514600"/>
            <a:ext cx="1805940" cy="2438400"/>
          </a:xfrm>
          <a:prstGeom prst="rect">
            <a:avLst/>
          </a:prstGeom>
        </p:spPr>
      </p:pic>
    </p:spTree>
    <p:extLst>
      <p:ext uri="{BB962C8B-B14F-4D97-AF65-F5344CB8AC3E}">
        <p14:creationId xmlns:p14="http://schemas.microsoft.com/office/powerpoint/2010/main" val="2255352696"/>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0E6F484-B250-487B-9C5C-C3626EB14BC6}" type="slidenum">
              <a:rPr lang="en-US" altLang="es-ES" sz="1000" smtClean="0">
                <a:solidFill>
                  <a:schemeClr val="tx2"/>
                </a:solidFill>
                <a:latin typeface="Arial" pitchFamily="34" charset="0"/>
              </a:rPr>
              <a:pPr eaLnBrk="1" hangingPunct="1">
                <a:spcBef>
                  <a:spcPct val="0"/>
                </a:spcBef>
                <a:buFontTx/>
                <a:buNone/>
              </a:pPr>
              <a:t>25</a:t>
            </a:fld>
            <a:endParaRPr lang="en-US" altLang="es-ES" sz="1000" smtClean="0">
              <a:solidFill>
                <a:schemeClr val="tx2"/>
              </a:solidFill>
              <a:latin typeface="Arial" pitchFamily="34" charset="0"/>
            </a:endParaRPr>
          </a:p>
        </p:txBody>
      </p:sp>
      <p:sp>
        <p:nvSpPr>
          <p:cNvPr id="7" name="Title 1"/>
          <p:cNvSpPr>
            <a:spLocks noGrp="1"/>
          </p:cNvSpPr>
          <p:nvPr>
            <p:ph type="title"/>
          </p:nvPr>
        </p:nvSpPr>
        <p:spPr>
          <a:xfrm>
            <a:off x="381000" y="6096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3: Training and Education</a:t>
            </a:r>
            <a:r>
              <a:rPr lang="en-US" sz="3600" dirty="0" smtClean="0"/>
              <a:t/>
            </a:r>
            <a:br>
              <a:rPr lang="en-US" sz="3600" dirty="0" smtClean="0"/>
            </a:b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graphicFrame>
        <p:nvGraphicFramePr>
          <p:cNvPr id="9" name="Diagram 8"/>
          <p:cNvGraphicFramePr/>
          <p:nvPr>
            <p:extLst>
              <p:ext uri="{D42A27DB-BD31-4B8C-83A1-F6EECF244321}">
                <p14:modId xmlns:p14="http://schemas.microsoft.com/office/powerpoint/2010/main" val="2890283386"/>
              </p:ext>
            </p:extLst>
          </p:nvPr>
        </p:nvGraphicFramePr>
        <p:xfrm>
          <a:off x="609600" y="1301750"/>
          <a:ext cx="7696200" cy="4946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3696783"/>
      </p:ext>
    </p:extLst>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a:xfrm>
            <a:off x="485775" y="2057400"/>
            <a:ext cx="7848600" cy="2438400"/>
          </a:xfrm>
        </p:spPr>
        <p:txBody>
          <a:bodyPr rtlCol="0" anchor="t">
            <a:normAutofit/>
          </a:bodyPr>
          <a:lstStyle/>
          <a:p>
            <a:pPr marL="0" indent="0">
              <a:buNone/>
              <a:defRPr/>
            </a:pPr>
            <a:r>
              <a:rPr lang="en-US" altLang="es-ES" sz="2400" dirty="0" smtClean="0"/>
              <a:t>Potential or real situations of:</a:t>
            </a:r>
          </a:p>
          <a:p>
            <a:pPr lvl="1">
              <a:defRPr/>
            </a:pPr>
            <a:r>
              <a:rPr lang="en-US" altLang="es-ES" sz="2400" dirty="0" smtClean="0"/>
              <a:t>Misconduct</a:t>
            </a:r>
          </a:p>
          <a:p>
            <a:pPr lvl="1">
              <a:defRPr/>
            </a:pPr>
            <a:r>
              <a:rPr lang="en-US" altLang="es-ES" sz="2400" dirty="0" smtClean="0"/>
              <a:t>Fraud and Abuse</a:t>
            </a:r>
          </a:p>
          <a:p>
            <a:pPr lvl="1">
              <a:defRPr/>
            </a:pPr>
            <a:r>
              <a:rPr lang="en-US" altLang="es-ES" sz="2400" dirty="0" smtClean="0"/>
              <a:t>HIPAA</a:t>
            </a:r>
          </a:p>
          <a:p>
            <a:pPr lvl="1">
              <a:defRPr/>
            </a:pPr>
            <a:r>
              <a:rPr lang="en-US" altLang="es-ES" sz="2400" dirty="0" smtClean="0"/>
              <a:t>Non-compliance</a:t>
            </a:r>
          </a:p>
          <a:p>
            <a:pPr lvl="1">
              <a:defRPr/>
            </a:pPr>
            <a:endParaRPr lang="es-ES" altLang="es-ES" dirty="0" smtClean="0"/>
          </a:p>
        </p:txBody>
      </p:sp>
      <p:sp>
        <p:nvSpPr>
          <p:cNvPr id="368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08422F6C-557E-4B31-8C2B-41FE201B0FA0}" type="slidenum">
              <a:rPr lang="en-US" altLang="es-ES" sz="1000" smtClean="0">
                <a:solidFill>
                  <a:schemeClr val="tx2"/>
                </a:solidFill>
                <a:latin typeface="Arial" pitchFamily="34" charset="0"/>
              </a:rPr>
              <a:pPr eaLnBrk="1" hangingPunct="1">
                <a:spcBef>
                  <a:spcPct val="0"/>
                </a:spcBef>
                <a:buFontTx/>
                <a:buNone/>
              </a:pPr>
              <a:t>26</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381000"/>
            <a:ext cx="8229600" cy="8382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4: Effective Communication Lines</a:t>
            </a: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7" name="Rectangle 6"/>
          <p:cNvSpPr/>
          <p:nvPr/>
        </p:nvSpPr>
        <p:spPr>
          <a:xfrm>
            <a:off x="457200" y="1295400"/>
            <a:ext cx="4267200" cy="533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What can be reported?</a:t>
            </a:r>
            <a:endParaRPr lang="en-US" sz="2400" b="1" dirty="0"/>
          </a:p>
        </p:txBody>
      </p:sp>
      <p:sp>
        <p:nvSpPr>
          <p:cNvPr id="2" name="Rounded Rectangle 1"/>
          <p:cNvSpPr/>
          <p:nvPr/>
        </p:nvSpPr>
        <p:spPr>
          <a:xfrm>
            <a:off x="5362575" y="4495800"/>
            <a:ext cx="3352800" cy="10668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600" b="1" dirty="0" smtClean="0">
                <a:latin typeface="Century Gothic" panose="020B0502020202020204" pitchFamily="34" charset="0"/>
              </a:rPr>
              <a:t>Commitment with the correct, Report…the incorrect</a:t>
            </a:r>
            <a:endParaRPr lang="en-US" sz="1600" b="1" dirty="0">
              <a:latin typeface="Century Gothic" panose="020B0502020202020204" pitchFamily="34" charset="0"/>
            </a:endParaRPr>
          </a:p>
        </p:txBody>
      </p:sp>
      <p:sp>
        <p:nvSpPr>
          <p:cNvPr id="3" name="Right Arrow 2"/>
          <p:cNvSpPr/>
          <p:nvPr/>
        </p:nvSpPr>
        <p:spPr>
          <a:xfrm>
            <a:off x="2514600" y="4772025"/>
            <a:ext cx="2667000" cy="533400"/>
          </a:xfrm>
          <a:prstGeom prst="righ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dirty="0" smtClean="0"/>
              <a:t>Thought/Action</a:t>
            </a:r>
            <a:endParaRPr lang="en-US" dirty="0"/>
          </a:p>
        </p:txBody>
      </p:sp>
    </p:spTree>
    <p:extLst>
      <p:ext uri="{BB962C8B-B14F-4D97-AF65-F5344CB8AC3E}">
        <p14:creationId xmlns:p14="http://schemas.microsoft.com/office/powerpoint/2010/main" val="3220383854"/>
      </p:ext>
    </p:extLst>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1271525479"/>
              </p:ext>
            </p:extLst>
          </p:nvPr>
        </p:nvGraphicFramePr>
        <p:xfrm>
          <a:off x="457200" y="1905000"/>
          <a:ext cx="7239000" cy="3413760"/>
        </p:xfrm>
        <a:graphic>
          <a:graphicData uri="http://schemas.openxmlformats.org/drawingml/2006/table">
            <a:tbl>
              <a:tblPr firstRow="1" bandRow="1">
                <a:tableStyleId>{FABFCF23-3B69-468F-B69F-88F6DE6A72F2}</a:tableStyleId>
              </a:tblPr>
              <a:tblGrid>
                <a:gridCol w="3200400"/>
                <a:gridCol w="4038600"/>
              </a:tblGrid>
              <a:tr h="229790">
                <a:tc>
                  <a:txBody>
                    <a:bodyPr/>
                    <a:lstStyle/>
                    <a:p>
                      <a:pPr algn="ctr"/>
                      <a:r>
                        <a:rPr lang="en-US" noProof="0" dirty="0" smtClean="0"/>
                        <a:t>Fraud</a:t>
                      </a:r>
                      <a:r>
                        <a:rPr lang="es-ES_tradnl" baseline="0" noProof="0" dirty="0" smtClean="0"/>
                        <a:t> and </a:t>
                      </a:r>
                      <a:r>
                        <a:rPr lang="en-US" baseline="0" noProof="0" dirty="0" smtClean="0"/>
                        <a:t>Waste</a:t>
                      </a:r>
                      <a:endParaRPr lang="en-US" noProof="0" dirty="0"/>
                    </a:p>
                  </a:txBody>
                  <a:tcPr/>
                </a:tc>
                <a:tc>
                  <a:txBody>
                    <a:bodyPr/>
                    <a:lstStyle/>
                    <a:p>
                      <a:pPr algn="ctr"/>
                      <a:r>
                        <a:rPr lang="en-US" noProof="0" dirty="0" smtClean="0"/>
                        <a:t>HIPAA/Compliance/Others</a:t>
                      </a:r>
                      <a:endParaRPr lang="en-US" noProof="0" dirty="0"/>
                    </a:p>
                  </a:txBody>
                  <a:tcPr/>
                </a:tc>
              </a:tr>
              <a:tr h="548640">
                <a:tc>
                  <a:txBody>
                    <a:bodyPr/>
                    <a:lstStyle/>
                    <a:p>
                      <a:pPr algn="l"/>
                      <a:r>
                        <a:rPr lang="en-US" sz="1400" kern="1200" baseline="0" noProof="0" dirty="0" smtClean="0">
                          <a:solidFill>
                            <a:schemeClr val="dk1"/>
                          </a:solidFill>
                          <a:effectLst/>
                          <a:latin typeface="+mn-lt"/>
                          <a:ea typeface="+mn-ea"/>
                          <a:cs typeface="+mn-cs"/>
                        </a:rPr>
                        <a:t>Hotline</a:t>
                      </a:r>
                      <a:endParaRPr lang="es-PR" sz="1400" kern="1200" baseline="0" dirty="0" smtClean="0">
                        <a:solidFill>
                          <a:schemeClr val="dk1"/>
                        </a:solidFill>
                        <a:effectLst/>
                        <a:latin typeface="+mn-lt"/>
                        <a:ea typeface="+mn-ea"/>
                        <a:cs typeface="+mn-cs"/>
                      </a:endParaRPr>
                    </a:p>
                    <a:p>
                      <a:pPr algn="l"/>
                      <a:endParaRPr lang="es-PR" sz="1400" kern="1200" baseline="0" dirty="0" smtClean="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Hotline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1-866-933-9336</a:t>
                      </a:r>
                      <a:endParaRPr lang="en-US" sz="1400" b="0" dirty="0">
                        <a:latin typeface="+mn-lt"/>
                      </a:endParaRPr>
                    </a:p>
                  </a:txBody>
                  <a:tcPr/>
                </a:tc>
              </a:tr>
              <a:tr h="4595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s-ES" sz="1400" b="0" noProof="0" dirty="0" smtClean="0">
                          <a:latin typeface="+mn-lt"/>
                          <a:cs typeface="Arial" pitchFamily="34" charset="0"/>
                        </a:rPr>
                        <a:t>Calling</a:t>
                      </a:r>
                      <a:r>
                        <a:rPr lang="en-US" altLang="es-ES" sz="1400" b="0" baseline="0" noProof="0" dirty="0" smtClean="0">
                          <a:latin typeface="+mn-lt"/>
                          <a:cs typeface="Arial" pitchFamily="34" charset="0"/>
                        </a:rPr>
                        <a:t> the Special Investigation Unit</a:t>
                      </a:r>
                      <a:r>
                        <a:rPr lang="en-US" altLang="es-ES" sz="1400" b="1" noProof="0" dirty="0" smtClean="0">
                          <a:latin typeface="+mn-lt"/>
                          <a:cs typeface="Arial" pitchFamily="34" charset="0"/>
                        </a:rPr>
                        <a:t/>
                      </a:r>
                      <a:br>
                        <a:rPr lang="en-US" altLang="es-ES" sz="1400" b="1" noProof="0" dirty="0" smtClean="0">
                          <a:latin typeface="+mn-lt"/>
                          <a:cs typeface="Arial" pitchFamily="34" charset="0"/>
                        </a:rPr>
                      </a:br>
                      <a:r>
                        <a:rPr lang="es-ES" altLang="es-ES" sz="1400" b="1" dirty="0" smtClean="0">
                          <a:latin typeface="+mn-lt"/>
                          <a:cs typeface="Arial" pitchFamily="34" charset="0"/>
                        </a:rPr>
                        <a:t>(787) 474-3999 X.229 </a:t>
                      </a:r>
                    </a:p>
                    <a:p>
                      <a:pPr algn="ct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s-ES" sz="1400" b="0" noProof="0" dirty="0" smtClean="0">
                          <a:latin typeface="+mn-lt"/>
                          <a:cs typeface="Arial" pitchFamily="34" charset="0"/>
                        </a:rPr>
                        <a:t>Calling the Compliance Department </a:t>
                      </a:r>
                    </a:p>
                    <a:p>
                      <a:pPr marL="0" marR="0" indent="0" algn="l" defTabSz="914400" rtl="0" eaLnBrk="1" fontAlgn="auto" latinLnBrk="0" hangingPunct="1">
                        <a:lnSpc>
                          <a:spcPct val="100000"/>
                        </a:lnSpc>
                        <a:spcBef>
                          <a:spcPts val="0"/>
                        </a:spcBef>
                        <a:spcAft>
                          <a:spcPts val="0"/>
                        </a:spcAft>
                        <a:buClrTx/>
                        <a:buSzTx/>
                        <a:buFontTx/>
                        <a:buNone/>
                        <a:tabLst/>
                        <a:defRPr/>
                      </a:pPr>
                      <a:r>
                        <a:rPr lang="es-ES" altLang="es-ES" sz="1400" b="1" dirty="0" smtClean="0">
                          <a:latin typeface="+mn-lt"/>
                          <a:cs typeface="Arial" pitchFamily="34" charset="0"/>
                        </a:rPr>
                        <a:t>(787) 625-9557 x.2558</a:t>
                      </a:r>
                    </a:p>
                    <a:p>
                      <a:pPr marL="0" marR="0" indent="0" algn="l" defTabSz="914400" rtl="0" eaLnBrk="1" fontAlgn="auto" latinLnBrk="0" hangingPunct="1">
                        <a:lnSpc>
                          <a:spcPct val="100000"/>
                        </a:lnSpc>
                        <a:spcBef>
                          <a:spcPts val="0"/>
                        </a:spcBef>
                        <a:spcAft>
                          <a:spcPts val="0"/>
                        </a:spcAft>
                        <a:buClrTx/>
                        <a:buSzTx/>
                        <a:buFontTx/>
                        <a:buNone/>
                        <a:tabLst/>
                        <a:defRPr/>
                      </a:pPr>
                      <a:endParaRPr lang="es-ES" altLang="es-ES" sz="1400" b="1" dirty="0" smtClean="0">
                        <a:latin typeface="+mn-lt"/>
                        <a:cs typeface="Arial" pitchFamily="34" charset="0"/>
                      </a:endParaRPr>
                    </a:p>
                  </a:txBody>
                  <a:tcPr/>
                </a:tc>
              </a:tr>
              <a:tr h="325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altLang="es-ES" sz="1400" b="1" dirty="0" smtClean="0">
                          <a:latin typeface="+mn-lt"/>
                          <a:cs typeface="Arial" pitchFamily="34" charset="0"/>
                          <a:hlinkClick r:id="rId3"/>
                        </a:rPr>
                        <a:t>alerta@firstmedicalpr.com</a:t>
                      </a:r>
                      <a:r>
                        <a:rPr lang="es-ES" altLang="es-ES" sz="1400" b="1" dirty="0" smtClean="0">
                          <a:latin typeface="+mn-lt"/>
                          <a:cs typeface="Arial" pitchFamily="34" charset="0"/>
                        </a:rPr>
                        <a:t> </a:t>
                      </a:r>
                    </a:p>
                    <a:p>
                      <a:pPr algn="ct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s-ES" sz="1400" b="1" dirty="0" smtClean="0">
                          <a:latin typeface="+mn-lt"/>
                          <a:ea typeface="Calibri" pitchFamily="34" charset="0"/>
                          <a:cs typeface="Calibri" pitchFamily="34" charset="0"/>
                          <a:hlinkClick r:id="rId4"/>
                        </a:rPr>
                        <a:t>compliance@firstmedicalpr.com</a:t>
                      </a:r>
                      <a:endParaRPr lang="en-US" dirty="0"/>
                    </a:p>
                  </a:txBody>
                  <a:tcPr/>
                </a:tc>
              </a:tr>
              <a:tr h="765968">
                <a:tc>
                  <a:txBody>
                    <a:bodyPr/>
                    <a:lstStyle/>
                    <a:p>
                      <a:endParaRPr lang="en-US" dirty="0"/>
                    </a:p>
                  </a:txBody>
                  <a:tcPr/>
                </a:tc>
                <a:tc>
                  <a:txBody>
                    <a:bodyPr/>
                    <a:lstStyle/>
                    <a:p>
                      <a:pPr marL="0" indent="0" algn="l" eaLnBrk="1" fontAlgn="auto" hangingPunct="1">
                        <a:spcAft>
                          <a:spcPts val="0"/>
                        </a:spcAft>
                        <a:buFont typeface="Symbol" pitchFamily="18" charset="2"/>
                        <a:buNone/>
                        <a:defRPr/>
                      </a:pPr>
                      <a:r>
                        <a:rPr lang="es-ES" altLang="es-ES" sz="1400" b="0" dirty="0" smtClean="0">
                          <a:latin typeface="+mn-lt"/>
                          <a:cs typeface="Arial" pitchFamily="34" charset="0"/>
                        </a:rPr>
                        <a:t>In </a:t>
                      </a:r>
                      <a:r>
                        <a:rPr lang="en-US" altLang="es-ES" sz="1400" b="0" noProof="0" dirty="0" smtClean="0">
                          <a:latin typeface="+mn-lt"/>
                          <a:cs typeface="Arial" pitchFamily="34" charset="0"/>
                        </a:rPr>
                        <a:t>writing</a:t>
                      </a:r>
                      <a:r>
                        <a:rPr lang="es-ES" altLang="es-ES" sz="1400" b="0" baseline="0" dirty="0" smtClean="0">
                          <a:latin typeface="+mn-lt"/>
                          <a:cs typeface="Arial" pitchFamily="34" charset="0"/>
                        </a:rPr>
                        <a:t> to</a:t>
                      </a:r>
                      <a:r>
                        <a:rPr lang="es-ES" altLang="es-ES" sz="1400" b="0" dirty="0" smtClean="0">
                          <a:latin typeface="+mn-lt"/>
                          <a:cs typeface="Arial" pitchFamily="34" charset="0"/>
                        </a:rPr>
                        <a:t>: </a:t>
                      </a:r>
                    </a:p>
                    <a:p>
                      <a:pPr marL="0" indent="0" algn="l" eaLnBrk="1" fontAlgn="auto" hangingPunct="1">
                        <a:spcAft>
                          <a:spcPts val="0"/>
                        </a:spcAft>
                        <a:buFont typeface="Symbol" pitchFamily="18" charset="2"/>
                        <a:buNone/>
                        <a:defRPr/>
                      </a:pPr>
                      <a:r>
                        <a:rPr lang="es-ES" altLang="es-ES" sz="1400" b="1" dirty="0" smtClean="0">
                          <a:latin typeface="+mn-lt"/>
                          <a:cs typeface="Arial" pitchFamily="34" charset="0"/>
                        </a:rPr>
                        <a:t>P.O. Box 195080, </a:t>
                      </a:r>
                    </a:p>
                    <a:p>
                      <a:pPr marL="0" indent="0" algn="l" eaLnBrk="1" fontAlgn="auto" hangingPunct="1">
                        <a:spcAft>
                          <a:spcPts val="0"/>
                        </a:spcAft>
                        <a:buFont typeface="Symbol" pitchFamily="18" charset="2"/>
                        <a:buNone/>
                        <a:defRPr/>
                      </a:pPr>
                      <a:r>
                        <a:rPr lang="es-ES" altLang="es-ES" sz="1400" b="1" dirty="0" smtClean="0">
                          <a:latin typeface="+mn-lt"/>
                          <a:cs typeface="Arial" pitchFamily="34" charset="0"/>
                        </a:rPr>
                        <a:t>San Juan, PR 00919-5200</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By </a:t>
                      </a:r>
                      <a:r>
                        <a:rPr lang="en-US" sz="1400" baseline="0" dirty="0" smtClean="0"/>
                        <a:t>fax: </a:t>
                      </a:r>
                      <a:r>
                        <a:rPr lang="es-ES" altLang="es-ES" sz="1400" b="1" dirty="0" smtClean="0">
                          <a:latin typeface="+mn-lt"/>
                          <a:cs typeface="Arial" pitchFamily="34" charset="0"/>
                        </a:rPr>
                        <a:t>787-300-3913</a:t>
                      </a:r>
                      <a:endParaRPr lang="en-US" dirty="0"/>
                    </a:p>
                  </a:txBody>
                  <a:tcPr/>
                </a:tc>
              </a:tr>
              <a:tr h="201078">
                <a:tc>
                  <a:txBody>
                    <a:bodyPr/>
                    <a:lstStyle/>
                    <a:p>
                      <a:r>
                        <a:rPr lang="en-US" sz="1400" noProof="0" dirty="0" smtClean="0"/>
                        <a:t>Visiting</a:t>
                      </a:r>
                      <a:r>
                        <a:rPr lang="en-US" sz="1400" baseline="0" noProof="0" dirty="0" smtClean="0"/>
                        <a:t> the SIU Director </a:t>
                      </a:r>
                      <a:endParaRPr lang="en-US" sz="1400" noProof="0" dirty="0"/>
                    </a:p>
                  </a:txBody>
                  <a:tcPr/>
                </a:tc>
                <a:tc>
                  <a:txBody>
                    <a:bodyPr/>
                    <a:lstStyle/>
                    <a:p>
                      <a:r>
                        <a:rPr lang="en-US" sz="1400" noProof="0" dirty="0" smtClean="0"/>
                        <a:t>Visiting the Compliance</a:t>
                      </a:r>
                      <a:r>
                        <a:rPr lang="en-US" sz="1400" baseline="0" noProof="0" dirty="0" smtClean="0"/>
                        <a:t> Office</a:t>
                      </a:r>
                      <a:endParaRPr lang="en-US" sz="1400" noProof="0" dirty="0"/>
                    </a:p>
                  </a:txBody>
                  <a:tcPr/>
                </a:tc>
              </a:tr>
            </a:tbl>
          </a:graphicData>
        </a:graphic>
      </p:graphicFrame>
      <p:sp>
        <p:nvSpPr>
          <p:cNvPr id="368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08422F6C-557E-4B31-8C2B-41FE201B0FA0}" type="slidenum">
              <a:rPr lang="en-US" altLang="es-ES" sz="1000" smtClean="0">
                <a:solidFill>
                  <a:schemeClr val="tx2"/>
                </a:solidFill>
                <a:latin typeface="Arial" pitchFamily="34" charset="0"/>
              </a:rPr>
              <a:pPr eaLnBrk="1" hangingPunct="1">
                <a:spcBef>
                  <a:spcPct val="0"/>
                </a:spcBef>
                <a:buFontTx/>
                <a:buNone/>
              </a:pPr>
              <a:t>27</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381000"/>
            <a:ext cx="8229600" cy="8382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a:t>
            </a:r>
            <a:r>
              <a:rPr lang="es-ES" sz="3600" dirty="0" smtClean="0">
                <a:solidFill>
                  <a:schemeClr val="tx2"/>
                </a:solidFill>
                <a:effectLst/>
              </a:rPr>
              <a:t> # 4: Open </a:t>
            </a:r>
            <a:r>
              <a:rPr lang="en-US" sz="3600" dirty="0" smtClean="0">
                <a:solidFill>
                  <a:schemeClr val="tx2"/>
                </a:solidFill>
                <a:effectLst/>
              </a:rPr>
              <a:t>Lines</a:t>
            </a:r>
            <a:r>
              <a:rPr lang="es-ES" sz="3600" dirty="0" smtClean="0">
                <a:solidFill>
                  <a:schemeClr val="tx2"/>
                </a:solidFill>
                <a:effectLst/>
              </a:rPr>
              <a:t> of </a:t>
            </a:r>
            <a:r>
              <a:rPr lang="en-US" sz="3600" dirty="0" smtClean="0">
                <a:solidFill>
                  <a:schemeClr val="tx2"/>
                </a:solidFill>
                <a:effectLst/>
              </a:rPr>
              <a:t>Communications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2" name="Rectangle 1"/>
          <p:cNvSpPr/>
          <p:nvPr/>
        </p:nvSpPr>
        <p:spPr>
          <a:xfrm>
            <a:off x="457200" y="1295400"/>
            <a:ext cx="3352800" cy="533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dirty="0" smtClean="0"/>
              <a:t>Where</a:t>
            </a:r>
            <a:r>
              <a:rPr lang="es-ES_tradnl" sz="2000" b="1" dirty="0" smtClean="0"/>
              <a:t> can I </a:t>
            </a:r>
            <a:r>
              <a:rPr lang="en-US" sz="2000" b="1" dirty="0" smtClean="0"/>
              <a:t>Report?</a:t>
            </a:r>
            <a:endParaRPr lang="en-US" sz="2000" b="1" dirty="0"/>
          </a:p>
        </p:txBody>
      </p:sp>
      <p:sp>
        <p:nvSpPr>
          <p:cNvPr id="7" name="Rounded Rectangle 6"/>
          <p:cNvSpPr/>
          <p:nvPr/>
        </p:nvSpPr>
        <p:spPr>
          <a:xfrm>
            <a:off x="419100" y="5638800"/>
            <a:ext cx="3352800" cy="7620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1600" b="1" dirty="0" smtClean="0">
                <a:latin typeface="Century Gothic" panose="020B0502020202020204" pitchFamily="34" charset="0"/>
              </a:rPr>
              <a:t>Commitment </a:t>
            </a:r>
            <a:r>
              <a:rPr lang="en-US" sz="1600" b="1" dirty="0" smtClean="0">
                <a:latin typeface="Century Gothic" panose="020B0502020202020204" pitchFamily="34" charset="0"/>
              </a:rPr>
              <a:t>with the correct…Report the incorrect </a:t>
            </a:r>
            <a:endParaRPr lang="en-US" sz="1600" b="1" dirty="0">
              <a:latin typeface="Century Gothic" panose="020B0502020202020204" pitchFamily="34" charset="0"/>
            </a:endParaRPr>
          </a:p>
        </p:txBody>
      </p:sp>
    </p:spTree>
    <p:extLst>
      <p:ext uri="{BB962C8B-B14F-4D97-AF65-F5344CB8AC3E}">
        <p14:creationId xmlns:p14="http://schemas.microsoft.com/office/powerpoint/2010/main" val="732233398"/>
      </p:ext>
    </p:extLst>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a:xfrm>
            <a:off x="485775" y="2057400"/>
            <a:ext cx="7848600" cy="4038600"/>
          </a:xfrm>
        </p:spPr>
        <p:txBody>
          <a:bodyPr rtlCol="0" anchor="t">
            <a:noAutofit/>
          </a:bodyPr>
          <a:lstStyle/>
          <a:p>
            <a:r>
              <a:rPr lang="en-US" sz="2400" dirty="0" smtClean="0"/>
              <a:t>First Medical Health Plan (FMHP) has a confidentiality and non-retaliation policy in which all employees have the right to report information anonymously.</a:t>
            </a:r>
          </a:p>
          <a:p>
            <a:r>
              <a:rPr lang="en-US" sz="2400" dirty="0" smtClean="0"/>
              <a:t>FMHP </a:t>
            </a:r>
            <a:r>
              <a:rPr lang="en-US" sz="2400" b="1" dirty="0" smtClean="0"/>
              <a:t>will not retaliate </a:t>
            </a:r>
            <a:r>
              <a:rPr lang="en-US" sz="2400" dirty="0" smtClean="0"/>
              <a:t>against any employee.</a:t>
            </a:r>
          </a:p>
          <a:p>
            <a:r>
              <a:rPr lang="en-US" sz="2400" dirty="0" smtClean="0"/>
              <a:t>FMHP will handle all information with appropriate sensitivity and ensure that all information related to non-compliance and / or Fraud and Abuse will remain confidential. However, the investigation process could result in the discovery of the informant’s identity, as might be required by law.</a:t>
            </a:r>
            <a:endParaRPr lang="en-US" altLang="es-ES" sz="2250" dirty="0" smtClean="0"/>
          </a:p>
        </p:txBody>
      </p:sp>
      <p:sp>
        <p:nvSpPr>
          <p:cNvPr id="368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08422F6C-557E-4B31-8C2B-41FE201B0FA0}" type="slidenum">
              <a:rPr lang="en-US" altLang="es-ES" sz="1000" smtClean="0">
                <a:solidFill>
                  <a:schemeClr val="tx2"/>
                </a:solidFill>
                <a:latin typeface="Arial" pitchFamily="34" charset="0"/>
              </a:rPr>
              <a:pPr eaLnBrk="1" hangingPunct="1">
                <a:spcBef>
                  <a:spcPct val="0"/>
                </a:spcBef>
                <a:buFontTx/>
                <a:buNone/>
              </a:pPr>
              <a:t>28</a:t>
            </a:fld>
            <a:endParaRPr lang="en-US" altLang="es-ES" sz="1000" dirty="0" smtClean="0">
              <a:solidFill>
                <a:schemeClr val="tx2"/>
              </a:solidFill>
              <a:latin typeface="Arial" pitchFamily="34" charset="0"/>
            </a:endParaRPr>
          </a:p>
        </p:txBody>
      </p:sp>
      <p:sp>
        <p:nvSpPr>
          <p:cNvPr id="6" name="Title 1"/>
          <p:cNvSpPr>
            <a:spLocks noGrp="1"/>
          </p:cNvSpPr>
          <p:nvPr>
            <p:ph type="title"/>
          </p:nvPr>
        </p:nvSpPr>
        <p:spPr>
          <a:xfrm>
            <a:off x="381000" y="381000"/>
            <a:ext cx="8229600" cy="8382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4: Open Lines of Communication</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7" name="Rectangle 6"/>
          <p:cNvSpPr/>
          <p:nvPr/>
        </p:nvSpPr>
        <p:spPr>
          <a:xfrm>
            <a:off x="457200" y="1295400"/>
            <a:ext cx="6781800" cy="533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Confidentiality and Non-Retaliation Policy</a:t>
            </a:r>
            <a:endParaRPr lang="en-US" sz="2400" b="1" dirty="0"/>
          </a:p>
        </p:txBody>
      </p:sp>
    </p:spTree>
    <p:extLst>
      <p:ext uri="{BB962C8B-B14F-4D97-AF65-F5344CB8AC3E}">
        <p14:creationId xmlns:p14="http://schemas.microsoft.com/office/powerpoint/2010/main" val="2622520810"/>
      </p:ext>
    </p:extLst>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a:xfrm>
            <a:off x="381000" y="2209800"/>
            <a:ext cx="8229600" cy="3451225"/>
          </a:xfrm>
        </p:spPr>
        <p:txBody>
          <a:bodyPr rtlCol="0">
            <a:normAutofit fontScale="92500"/>
          </a:bodyPr>
          <a:lstStyle/>
          <a:p>
            <a:pPr marL="0" indent="0" algn="just">
              <a:buNone/>
              <a:defRPr/>
            </a:pPr>
            <a:r>
              <a:rPr lang="en-US" sz="2800" dirty="0"/>
              <a:t>First Medical Health Plan (FMHP) has developed several internal communications methods explaining compliance issues and FWA, emphasizing the importance of detecting, preventing and correcting inefficiencies</a:t>
            </a:r>
            <a:r>
              <a:rPr lang="en-US" sz="2800" dirty="0" smtClean="0"/>
              <a:t>.</a:t>
            </a:r>
            <a:endParaRPr lang="es-ES" altLang="es-ES" sz="2800" dirty="0" smtClean="0"/>
          </a:p>
          <a:p>
            <a:pPr marL="868363" lvl="3" indent="0" eaLnBrk="1" fontAlgn="auto" hangingPunct="1">
              <a:spcAft>
                <a:spcPts val="0"/>
              </a:spcAft>
              <a:buFont typeface="Symbol" pitchFamily="18" charset="2"/>
              <a:buNone/>
              <a:defRPr/>
            </a:pPr>
            <a:r>
              <a:rPr lang="es-ES" altLang="es-ES" sz="2400" dirty="0" smtClean="0"/>
              <a:t>* </a:t>
            </a:r>
            <a:r>
              <a:rPr lang="en-US" altLang="es-ES" sz="2400" dirty="0" smtClean="0"/>
              <a:t>Letters Distribution/</a:t>
            </a:r>
            <a:r>
              <a:rPr lang="en-US" altLang="es-ES" sz="2400" dirty="0" err="1" smtClean="0"/>
              <a:t>NotiPlus</a:t>
            </a:r>
            <a:endParaRPr lang="en-US" altLang="es-ES" sz="2400" dirty="0" smtClean="0"/>
          </a:p>
          <a:p>
            <a:pPr marL="868363" lvl="3" indent="0">
              <a:buNone/>
              <a:defRPr/>
            </a:pPr>
            <a:r>
              <a:rPr lang="es-ES" altLang="es-ES" sz="2400" dirty="0" smtClean="0"/>
              <a:t>* </a:t>
            </a:r>
            <a:r>
              <a:rPr lang="en-US" sz="2400" dirty="0"/>
              <a:t>Posters or other materials in key locations around the office</a:t>
            </a:r>
            <a:r>
              <a:rPr lang="es-ES" altLang="es-ES" sz="2400" dirty="0" smtClean="0"/>
              <a:t> </a:t>
            </a:r>
            <a:br>
              <a:rPr lang="es-ES" altLang="es-ES" sz="2400" dirty="0" smtClean="0"/>
            </a:br>
            <a:r>
              <a:rPr lang="es-ES" altLang="es-ES" sz="2400" dirty="0" smtClean="0"/>
              <a:t>* Intranet: </a:t>
            </a:r>
            <a:r>
              <a:rPr lang="es-ES" altLang="es-ES" sz="2400" dirty="0" smtClean="0">
                <a:hlinkClick r:id="rId2"/>
              </a:rPr>
              <a:t>http://moss/Pages/default.aspx</a:t>
            </a:r>
            <a:r>
              <a:rPr lang="es-ES" altLang="es-ES" sz="2400" dirty="0" smtClean="0"/>
              <a:t> </a:t>
            </a:r>
          </a:p>
          <a:p>
            <a:pPr marL="0" indent="0" eaLnBrk="1" fontAlgn="auto" hangingPunct="1">
              <a:spcAft>
                <a:spcPts val="0"/>
              </a:spcAft>
              <a:buFont typeface="Symbol" pitchFamily="18" charset="2"/>
              <a:buNone/>
              <a:defRPr/>
            </a:pPr>
            <a:endParaRPr lang="es-ES" altLang="es-ES" dirty="0" smtClean="0"/>
          </a:p>
        </p:txBody>
      </p:sp>
      <p:sp>
        <p:nvSpPr>
          <p:cNvPr id="2662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1A9AFBD3-0F7C-454D-BCB5-FC30B6265B7A}" type="slidenum">
              <a:rPr lang="en-US" altLang="es-ES" sz="1000" smtClean="0">
                <a:solidFill>
                  <a:schemeClr val="tx2"/>
                </a:solidFill>
                <a:latin typeface="Arial" pitchFamily="34" charset="0"/>
              </a:rPr>
              <a:pPr eaLnBrk="1" hangingPunct="1">
                <a:spcBef>
                  <a:spcPct val="0"/>
                </a:spcBef>
                <a:buFontTx/>
                <a:buNone/>
              </a:pPr>
              <a:t>29</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228600"/>
            <a:ext cx="8229600" cy="11430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a:t>
            </a:r>
            <a:r>
              <a:rPr lang="es-ES" sz="3600" dirty="0" smtClean="0">
                <a:solidFill>
                  <a:schemeClr val="tx2"/>
                </a:solidFill>
                <a:effectLst/>
              </a:rPr>
              <a:t> # 5</a:t>
            </a:r>
            <a:r>
              <a:rPr lang="en-US" sz="3600" dirty="0" smtClean="0">
                <a:solidFill>
                  <a:schemeClr val="tx2"/>
                </a:solidFill>
                <a:effectLst/>
              </a:rPr>
              <a:t>: Enforcement of Disciplinary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4" name="Rectangle 3"/>
          <p:cNvSpPr/>
          <p:nvPr/>
        </p:nvSpPr>
        <p:spPr>
          <a:xfrm>
            <a:off x="552450" y="1371600"/>
            <a:ext cx="3257550" cy="457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Internal Communication</a:t>
            </a:r>
            <a:endParaRPr lang="en-US" sz="2400" b="1" dirty="0"/>
          </a:p>
        </p:txBody>
      </p:sp>
    </p:spTree>
    <p:extLst>
      <p:ext uri="{BB962C8B-B14F-4D97-AF65-F5344CB8AC3E}">
        <p14:creationId xmlns:p14="http://schemas.microsoft.com/office/powerpoint/2010/main" val="2698529788"/>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glow" dir="tl">
                <a:rot lat="0" lon="0" rev="5400000"/>
              </a:lightRig>
            </a:scene3d>
            <a:sp3d contourW="12700">
              <a:contourClr>
                <a:schemeClr val="accent6">
                  <a:shade val="73000"/>
                </a:schemeClr>
              </a:contourClr>
            </a:sp3d>
          </a:bodyPr>
          <a:lstStyle/>
          <a:p>
            <a:r>
              <a:rPr lang="es-ES" sz="4000" dirty="0" smtClean="0">
                <a:solidFill>
                  <a:srgbClr val="2C5D98"/>
                </a:solidFill>
                <a:effectLst/>
              </a:rPr>
              <a:t>Mission</a:t>
            </a:r>
            <a:endParaRPr lang="es-ES" sz="4000" dirty="0">
              <a:solidFill>
                <a:srgbClr val="2C5D98"/>
              </a:solidFill>
              <a:effectLst/>
            </a:endParaRPr>
          </a:p>
        </p:txBody>
      </p:sp>
      <p:sp>
        <p:nvSpPr>
          <p:cNvPr id="3" name="Slide Number Placeholder 2"/>
          <p:cNvSpPr>
            <a:spLocks noGrp="1"/>
          </p:cNvSpPr>
          <p:nvPr>
            <p:ph type="sldNum" sz="quarter" idx="12"/>
          </p:nvPr>
        </p:nvSpPr>
        <p:spPr/>
        <p:txBody>
          <a:bodyPr/>
          <a:lstStyle/>
          <a:p>
            <a:fld id="{7CE36550-E8CC-4598-9ADF-E7CC1FC4423D}" type="slidenum">
              <a:rPr lang="es-PR" smtClean="0">
                <a:solidFill>
                  <a:prstClr val="black">
                    <a:tint val="75000"/>
                  </a:prstClr>
                </a:solidFill>
              </a:rPr>
              <a:pPr/>
              <a:t>3</a:t>
            </a:fld>
            <a:endParaRPr lang="es-PR" dirty="0">
              <a:solidFill>
                <a:prstClr val="black">
                  <a:tint val="75000"/>
                </a:prstClr>
              </a:solidFill>
            </a:endParaRPr>
          </a:p>
        </p:txBody>
      </p:sp>
      <p:sp>
        <p:nvSpPr>
          <p:cNvPr id="4" name="Content Placeholder 2"/>
          <p:cNvSpPr txBox="1">
            <a:spLocks/>
          </p:cNvSpPr>
          <p:nvPr/>
        </p:nvSpPr>
        <p:spPr>
          <a:xfrm>
            <a:off x="609600" y="1676401"/>
            <a:ext cx="8077200" cy="4343400"/>
          </a:xfrm>
          <a:prstGeom prst="rect">
            <a:avLst/>
          </a:prstGeom>
        </p:spPr>
        <p:txBody>
          <a:bodyPr>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en-US" dirty="0"/>
              <a:t>The mission of the Compliance Program, through its Compliance Department, is to support First Medical Health Plan achieve it’s corporate objectives under a culture based on </a:t>
            </a:r>
            <a:r>
              <a:rPr lang="en-US" dirty="0" smtClean="0"/>
              <a:t>the highest </a:t>
            </a:r>
            <a:r>
              <a:rPr lang="en-US" dirty="0"/>
              <a:t>standards of compliance, ethical conduct and zero tolerance to deviations. </a:t>
            </a:r>
            <a:r>
              <a:rPr lang="en-US" dirty="0" smtClean="0"/>
              <a:t>       The </a:t>
            </a:r>
            <a:r>
              <a:rPr lang="en-US" dirty="0"/>
              <a:t>extent of this mission is for the organization and its members, employees, suppliers, contractors and delegated </a:t>
            </a:r>
            <a:r>
              <a:rPr lang="en-US" dirty="0" smtClean="0"/>
              <a:t>entities.</a:t>
            </a:r>
            <a:endParaRPr lang="en-US" sz="2400" dirty="0"/>
          </a:p>
        </p:txBody>
      </p:sp>
    </p:spTree>
    <p:extLst>
      <p:ext uri="{BB962C8B-B14F-4D97-AF65-F5344CB8AC3E}">
        <p14:creationId xmlns:p14="http://schemas.microsoft.com/office/powerpoint/2010/main" val="2170338011"/>
      </p:ext>
    </p:extLst>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a:xfrm>
            <a:off x="533400" y="2286000"/>
            <a:ext cx="8001000" cy="3451225"/>
          </a:xfrm>
        </p:spPr>
        <p:txBody>
          <a:bodyPr rtlCol="0">
            <a:normAutofit/>
          </a:bodyPr>
          <a:lstStyle/>
          <a:p>
            <a:pPr>
              <a:defRPr/>
            </a:pPr>
            <a:r>
              <a:rPr lang="en-US" altLang="es-ES" sz="2600" dirty="0" smtClean="0"/>
              <a:t>Compliance Program violations are subject to Disciplinary Actions. </a:t>
            </a:r>
          </a:p>
          <a:p>
            <a:pPr marL="0" indent="0">
              <a:buNone/>
              <a:defRPr/>
            </a:pPr>
            <a:endParaRPr lang="en-US" altLang="es-ES" sz="2600" dirty="0" smtClean="0"/>
          </a:p>
          <a:p>
            <a:pPr>
              <a:defRPr/>
            </a:pPr>
            <a:r>
              <a:rPr lang="en-US" altLang="es-ES" sz="2600" dirty="0" smtClean="0"/>
              <a:t>Disciplinary Actions are coordinated through the Compliance Officer with Human Resources. </a:t>
            </a:r>
          </a:p>
          <a:p>
            <a:pPr lvl="1">
              <a:defRPr/>
            </a:pPr>
            <a:r>
              <a:rPr lang="en-US" altLang="es-ES" sz="2200" dirty="0" smtClean="0"/>
              <a:t>Violations may result in disciplinary actions up to and including termination. </a:t>
            </a:r>
            <a:endParaRPr lang="en-US" altLang="es-ES" sz="2200" dirty="0" smtClean="0"/>
          </a:p>
        </p:txBody>
      </p:sp>
      <p:sp>
        <p:nvSpPr>
          <p:cNvPr id="2662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1A9AFBD3-0F7C-454D-BCB5-FC30B6265B7A}" type="slidenum">
              <a:rPr lang="en-US" altLang="es-ES" sz="1000" smtClean="0">
                <a:solidFill>
                  <a:schemeClr val="tx2"/>
                </a:solidFill>
                <a:latin typeface="Arial" pitchFamily="34" charset="0"/>
              </a:rPr>
              <a:pPr eaLnBrk="1" hangingPunct="1">
                <a:spcBef>
                  <a:spcPct val="0"/>
                </a:spcBef>
                <a:buFontTx/>
                <a:buNone/>
              </a:pPr>
              <a:t>30</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457200" y="228600"/>
            <a:ext cx="8229600" cy="10668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a:t>
            </a:r>
            <a:r>
              <a:rPr lang="es-ES" sz="3600" dirty="0" smtClean="0">
                <a:solidFill>
                  <a:schemeClr val="tx2"/>
                </a:solidFill>
                <a:effectLst/>
              </a:rPr>
              <a:t> # </a:t>
            </a:r>
            <a:r>
              <a:rPr lang="es-ES" sz="3600" dirty="0">
                <a:solidFill>
                  <a:schemeClr val="tx2"/>
                </a:solidFill>
                <a:effectLst/>
              </a:rPr>
              <a:t>5: </a:t>
            </a:r>
            <a:r>
              <a:rPr lang="en-US" sz="3600" dirty="0" smtClean="0">
                <a:solidFill>
                  <a:schemeClr val="tx2"/>
                </a:solidFill>
                <a:effectLst/>
              </a:rPr>
              <a:t>Enforcement</a:t>
            </a:r>
            <a:r>
              <a:rPr lang="es-ES" sz="3600" dirty="0" smtClean="0">
                <a:solidFill>
                  <a:schemeClr val="tx2"/>
                </a:solidFill>
                <a:effectLst/>
              </a:rPr>
              <a:t> of </a:t>
            </a:r>
            <a:r>
              <a:rPr lang="en-US" sz="3600" dirty="0" smtClean="0">
                <a:solidFill>
                  <a:schemeClr val="tx2"/>
                </a:solidFill>
                <a:effectLst/>
              </a:rPr>
              <a:t>Disciplinary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4" name="Rectangle 3"/>
          <p:cNvSpPr/>
          <p:nvPr/>
        </p:nvSpPr>
        <p:spPr>
          <a:xfrm>
            <a:off x="552450" y="1447800"/>
            <a:ext cx="3562350" cy="4572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b="1" dirty="0" smtClean="0"/>
              <a:t>Disciplinary Actions </a:t>
            </a:r>
            <a:endParaRPr lang="en-US" sz="2400" b="1" dirty="0"/>
          </a:p>
        </p:txBody>
      </p:sp>
    </p:spTree>
    <p:extLst>
      <p:ext uri="{BB962C8B-B14F-4D97-AF65-F5344CB8AC3E}">
        <p14:creationId xmlns:p14="http://schemas.microsoft.com/office/powerpoint/2010/main" val="445611537"/>
      </p:ext>
    </p:extLst>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1"/>
          <p:cNvSpPr>
            <a:spLocks noGrp="1"/>
          </p:cNvSpPr>
          <p:nvPr>
            <p:ph idx="1"/>
          </p:nvPr>
        </p:nvSpPr>
        <p:spPr>
          <a:xfrm>
            <a:off x="304800" y="1752600"/>
            <a:ext cx="8610600" cy="3657600"/>
          </a:xfrm>
        </p:spPr>
        <p:txBody>
          <a:bodyPr rtlCol="0" anchor="ctr">
            <a:normAutofit/>
          </a:bodyPr>
          <a:lstStyle/>
          <a:p>
            <a:pPr>
              <a:defRPr/>
            </a:pPr>
            <a:r>
              <a:rPr lang="en-US" altLang="es-ES" dirty="0" smtClean="0"/>
              <a:t>All departments and all delegated entities are subject to an audit, at least once a year.</a:t>
            </a:r>
          </a:p>
          <a:p>
            <a:pPr>
              <a:defRPr/>
            </a:pPr>
            <a:r>
              <a:rPr lang="en-US" altLang="es-ES" dirty="0" smtClean="0"/>
              <a:t>Audits and continuous monitoring are conducted to ensure compliance with all federal and local regulations. </a:t>
            </a:r>
          </a:p>
          <a:p>
            <a:pPr>
              <a:defRPr/>
            </a:pPr>
            <a:r>
              <a:rPr lang="en-US" altLang="es-ES" dirty="0" smtClean="0"/>
              <a:t>These are documented through a written report.</a:t>
            </a:r>
            <a:endParaRPr lang="en-US" altLang="es-ES" dirty="0" smtClean="0"/>
          </a:p>
        </p:txBody>
      </p:sp>
      <p:sp>
        <p:nvSpPr>
          <p:cNvPr id="36868"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08422F6C-557E-4B31-8C2B-41FE201B0FA0}" type="slidenum">
              <a:rPr lang="en-US" altLang="es-ES" sz="1000" smtClean="0">
                <a:solidFill>
                  <a:schemeClr val="tx2"/>
                </a:solidFill>
                <a:latin typeface="Arial" pitchFamily="34" charset="0"/>
              </a:rPr>
              <a:pPr eaLnBrk="1" hangingPunct="1">
                <a:spcBef>
                  <a:spcPct val="0"/>
                </a:spcBef>
                <a:buFontTx/>
                <a:buNone/>
              </a:pPr>
              <a:t>31</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381000"/>
            <a:ext cx="8229600" cy="8382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6: Monitoring and Auditing</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Tree>
    <p:extLst>
      <p:ext uri="{BB962C8B-B14F-4D97-AF65-F5344CB8AC3E}">
        <p14:creationId xmlns:p14="http://schemas.microsoft.com/office/powerpoint/2010/main" val="2466016737"/>
      </p:ext>
    </p:extLst>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676400"/>
            <a:ext cx="8686800" cy="4114800"/>
          </a:xfrm>
        </p:spPr>
        <p:txBody>
          <a:bodyPr rtlCol="0">
            <a:noAutofit/>
          </a:bodyPr>
          <a:lstStyle/>
          <a:p>
            <a:pPr marL="0" indent="0" eaLnBrk="1" fontAlgn="auto" hangingPunct="1">
              <a:spcBef>
                <a:spcPts val="0"/>
              </a:spcBef>
              <a:spcAft>
                <a:spcPts val="0"/>
              </a:spcAft>
              <a:buFont typeface="Symbol" pitchFamily="18" charset="2"/>
              <a:buNone/>
              <a:defRPr/>
            </a:pPr>
            <a:endParaRPr lang="es-ES" sz="2000" dirty="0" smtClean="0">
              <a:cs typeface="Arial" panose="020B0604020202020204" pitchFamily="34" charset="0"/>
            </a:endParaRPr>
          </a:p>
          <a:p>
            <a:pPr marL="274320" indent="-274320">
              <a:lnSpc>
                <a:spcPct val="150000"/>
              </a:lnSpc>
              <a:spcBef>
                <a:spcPts val="0"/>
              </a:spcBef>
              <a:defRPr/>
            </a:pPr>
            <a:r>
              <a:rPr lang="en-US" sz="2000" dirty="0">
                <a:cs typeface="Arial" panose="020B0604020202020204" pitchFamily="34" charset="0"/>
              </a:rPr>
              <a:t>Sends a memorandum to the Department’s Director to audit.</a:t>
            </a:r>
          </a:p>
          <a:p>
            <a:pPr marL="274320" indent="-274320">
              <a:lnSpc>
                <a:spcPct val="150000"/>
              </a:lnSpc>
              <a:spcBef>
                <a:spcPts val="0"/>
              </a:spcBef>
              <a:defRPr/>
            </a:pPr>
            <a:r>
              <a:rPr lang="en-US" sz="2000" dirty="0">
                <a:cs typeface="Arial" panose="020B0604020202020204" pitchFamily="34" charset="0"/>
              </a:rPr>
              <a:t>Performs audit with the regulatory agencies audit guidelines or equivalent tools.</a:t>
            </a:r>
          </a:p>
          <a:p>
            <a:pPr marL="274320" indent="-274320">
              <a:lnSpc>
                <a:spcPct val="150000"/>
              </a:lnSpc>
              <a:spcBef>
                <a:spcPts val="0"/>
              </a:spcBef>
              <a:defRPr/>
            </a:pPr>
            <a:r>
              <a:rPr lang="en-US" sz="2000" dirty="0">
                <a:cs typeface="Arial" panose="020B0604020202020204" pitchFamily="34" charset="0"/>
              </a:rPr>
              <a:t>Completes a report with the audit results.</a:t>
            </a:r>
          </a:p>
          <a:p>
            <a:pPr marL="274320" indent="-274320">
              <a:lnSpc>
                <a:spcPct val="150000"/>
              </a:lnSpc>
              <a:spcBef>
                <a:spcPts val="0"/>
              </a:spcBef>
              <a:defRPr/>
            </a:pPr>
            <a:r>
              <a:rPr lang="en-US" sz="2000" dirty="0">
                <a:cs typeface="Arial" panose="020B0604020202020204" pitchFamily="34" charset="0"/>
              </a:rPr>
              <a:t>Communicates results to the Department’s Director.</a:t>
            </a:r>
          </a:p>
          <a:p>
            <a:pPr marL="274320" indent="-274320">
              <a:lnSpc>
                <a:spcPct val="150000"/>
              </a:lnSpc>
              <a:spcBef>
                <a:spcPts val="0"/>
              </a:spcBef>
              <a:defRPr/>
            </a:pPr>
            <a:r>
              <a:rPr lang="en-US" sz="2000" dirty="0">
                <a:cs typeface="Arial" panose="020B0604020202020204" pitchFamily="34" charset="0"/>
              </a:rPr>
              <a:t>Ensures that a Corrective Action Plan is received.</a:t>
            </a:r>
          </a:p>
          <a:p>
            <a:pPr marL="274320" indent="-274320">
              <a:lnSpc>
                <a:spcPct val="150000"/>
              </a:lnSpc>
              <a:spcBef>
                <a:spcPts val="0"/>
              </a:spcBef>
              <a:defRPr/>
            </a:pPr>
            <a:r>
              <a:rPr lang="en-US" sz="2000" dirty="0">
                <a:cs typeface="Arial" panose="020B0604020202020204" pitchFamily="34" charset="0"/>
              </a:rPr>
              <a:t>Refers findings for them to be communicated to the Compliance Committee and the Board.</a:t>
            </a:r>
          </a:p>
        </p:txBody>
      </p:sp>
      <p:sp>
        <p:nvSpPr>
          <p:cNvPr id="37892"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88CDD93A-BAFA-47C2-8AF4-DBD3AFBF341A}" type="slidenum">
              <a:rPr lang="en-US" altLang="es-ES" sz="1000" smtClean="0">
                <a:solidFill>
                  <a:schemeClr val="tx2"/>
                </a:solidFill>
                <a:latin typeface="Arial" pitchFamily="34" charset="0"/>
              </a:rPr>
              <a:pPr eaLnBrk="1" hangingPunct="1">
                <a:spcBef>
                  <a:spcPct val="0"/>
                </a:spcBef>
                <a:buFontTx/>
                <a:buNone/>
              </a:pPr>
              <a:t>32</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533400"/>
            <a:ext cx="8229600" cy="7620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6: Monitoring and Auditing</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3" name="Rectangle 2"/>
          <p:cNvSpPr/>
          <p:nvPr/>
        </p:nvSpPr>
        <p:spPr>
          <a:xfrm>
            <a:off x="457200" y="1447800"/>
            <a:ext cx="2133600" cy="533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The Auditor:</a:t>
            </a:r>
            <a:endParaRPr lang="en-US" sz="2400" b="1" dirty="0"/>
          </a:p>
        </p:txBody>
      </p:sp>
    </p:spTree>
    <p:extLst>
      <p:ext uri="{BB962C8B-B14F-4D97-AF65-F5344CB8AC3E}">
        <p14:creationId xmlns:p14="http://schemas.microsoft.com/office/powerpoint/2010/main" val="1715681570"/>
      </p:ext>
    </p:extLst>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686800" cy="4191000"/>
          </a:xfrm>
        </p:spPr>
        <p:txBody>
          <a:bodyPr rtlCol="0">
            <a:noAutofit/>
          </a:bodyPr>
          <a:lstStyle/>
          <a:p>
            <a:r>
              <a:rPr lang="en-US" sz="2000" dirty="0" smtClean="0"/>
              <a:t>If applicable, sends a memorandum to the Department’s Director concerning the internal monitoring.</a:t>
            </a:r>
          </a:p>
          <a:p>
            <a:pPr marL="0" indent="0">
              <a:buNone/>
            </a:pPr>
            <a:endParaRPr lang="en-US" sz="2000" dirty="0" smtClean="0"/>
          </a:p>
          <a:p>
            <a:r>
              <a:rPr lang="en-US" sz="2000" dirty="0" smtClean="0"/>
              <a:t>Monitors the identified area to ensure compliance with regulations.</a:t>
            </a:r>
          </a:p>
          <a:p>
            <a:pPr marL="0" indent="0">
              <a:buNone/>
            </a:pPr>
            <a:endParaRPr lang="en-US" sz="2000" dirty="0" smtClean="0"/>
          </a:p>
          <a:p>
            <a:r>
              <a:rPr lang="en-US" sz="2000" dirty="0" smtClean="0"/>
              <a:t>Completes a report with the monitoring results and recommended actions.</a:t>
            </a:r>
          </a:p>
          <a:p>
            <a:pPr marL="0" indent="0">
              <a:buNone/>
            </a:pPr>
            <a:endParaRPr lang="en-US" sz="2000" dirty="0" smtClean="0"/>
          </a:p>
          <a:p>
            <a:r>
              <a:rPr lang="en-US" sz="2000" dirty="0" smtClean="0"/>
              <a:t>Refers findings for them to be communicated to the Compliance Committee and the Board.</a:t>
            </a:r>
            <a:endParaRPr lang="en-US" sz="2000" dirty="0" smtClean="0">
              <a:cs typeface="Arial" panose="020B0604020202020204" pitchFamily="34" charset="0"/>
            </a:endParaRPr>
          </a:p>
          <a:p>
            <a:pPr marL="0" indent="0" eaLnBrk="1" fontAlgn="auto" hangingPunct="1">
              <a:spcAft>
                <a:spcPts val="0"/>
              </a:spcAft>
              <a:buFont typeface="Symbol" pitchFamily="18" charset="2"/>
              <a:buNone/>
              <a:defRPr/>
            </a:pPr>
            <a:endParaRPr lang="es-ES" sz="2000" dirty="0"/>
          </a:p>
        </p:txBody>
      </p:sp>
      <p:sp>
        <p:nvSpPr>
          <p:cNvPr id="389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F23B6737-725A-4D47-82DB-2BE50FA23B53}" type="slidenum">
              <a:rPr lang="en-US" altLang="es-ES" sz="1000" smtClean="0">
                <a:solidFill>
                  <a:schemeClr val="tx2"/>
                </a:solidFill>
                <a:latin typeface="Arial" pitchFamily="34" charset="0"/>
              </a:rPr>
              <a:pPr eaLnBrk="1" hangingPunct="1">
                <a:spcBef>
                  <a:spcPct val="0"/>
                </a:spcBef>
                <a:buFontTx/>
                <a:buNone/>
              </a:pPr>
              <a:t>33</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444690" y="457200"/>
            <a:ext cx="8229600" cy="8382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a:t>
            </a:r>
            <a:r>
              <a:rPr lang="es-ES" sz="3600" dirty="0" smtClean="0">
                <a:solidFill>
                  <a:schemeClr val="tx2"/>
                </a:solidFill>
                <a:effectLst/>
              </a:rPr>
              <a:t> # 6: </a:t>
            </a:r>
            <a:r>
              <a:rPr lang="en-US" sz="3600" dirty="0" smtClean="0">
                <a:solidFill>
                  <a:schemeClr val="tx2"/>
                </a:solidFill>
                <a:effectLst/>
              </a:rPr>
              <a:t>Monitoring and Auditing</a:t>
            </a: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5" name="Rectangle 4"/>
          <p:cNvSpPr/>
          <p:nvPr/>
        </p:nvSpPr>
        <p:spPr>
          <a:xfrm>
            <a:off x="457200" y="1447800"/>
            <a:ext cx="2667000" cy="5334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The Auditor, cont.:</a:t>
            </a:r>
            <a:endParaRPr lang="en-US" sz="2400" b="1" dirty="0"/>
          </a:p>
        </p:txBody>
      </p:sp>
    </p:spTree>
    <p:extLst>
      <p:ext uri="{BB962C8B-B14F-4D97-AF65-F5344CB8AC3E}">
        <p14:creationId xmlns:p14="http://schemas.microsoft.com/office/powerpoint/2010/main" val="2872580430"/>
      </p:ext>
    </p:extLst>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F23B6737-725A-4D47-82DB-2BE50FA23B53}" type="slidenum">
              <a:rPr lang="en-US" altLang="es-ES" sz="1000" smtClean="0">
                <a:solidFill>
                  <a:schemeClr val="tx2"/>
                </a:solidFill>
                <a:latin typeface="Arial" pitchFamily="34" charset="0"/>
              </a:rPr>
              <a:pPr eaLnBrk="1" hangingPunct="1">
                <a:spcBef>
                  <a:spcPct val="0"/>
                </a:spcBef>
                <a:buFontTx/>
                <a:buNone/>
              </a:pPr>
              <a:t>34</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3810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a:t>
            </a:r>
            <a:r>
              <a:rPr lang="es-ES" sz="3600" dirty="0" smtClean="0">
                <a:solidFill>
                  <a:schemeClr val="tx2"/>
                </a:solidFill>
                <a:effectLst/>
              </a:rPr>
              <a:t> # </a:t>
            </a:r>
            <a:r>
              <a:rPr lang="es-ES" sz="3600" dirty="0">
                <a:solidFill>
                  <a:schemeClr val="tx2"/>
                </a:solidFill>
                <a:effectLst/>
              </a:rPr>
              <a:t>7</a:t>
            </a:r>
            <a:r>
              <a:rPr lang="es-ES" sz="3600" dirty="0" smtClean="0">
                <a:solidFill>
                  <a:schemeClr val="tx2"/>
                </a:solidFill>
                <a:effectLst/>
              </a:rPr>
              <a:t>: </a:t>
            </a:r>
            <a:r>
              <a:rPr lang="en-US" sz="3600" dirty="0" smtClean="0">
                <a:solidFill>
                  <a:schemeClr val="tx2"/>
                </a:solidFill>
                <a:effectLst/>
              </a:rPr>
              <a:t>Response to Detected Deficiencies</a:t>
            </a:r>
            <a:r>
              <a:rPr lang="es-ES" sz="4000" dirty="0" smtClean="0">
                <a:solidFill>
                  <a:srgbClr val="2C5D98"/>
                </a:solidFill>
                <a:effectLst/>
              </a:rPr>
              <a:t> </a:t>
            </a:r>
            <a:endParaRPr lang="es-ES" sz="4000" dirty="0">
              <a:solidFill>
                <a:srgbClr val="2C5D98"/>
              </a:solidFill>
              <a:effectLst/>
            </a:endParaRPr>
          </a:p>
        </p:txBody>
      </p:sp>
      <p:sp>
        <p:nvSpPr>
          <p:cNvPr id="3" name="Rectangle 2"/>
          <p:cNvSpPr/>
          <p:nvPr/>
        </p:nvSpPr>
        <p:spPr>
          <a:xfrm>
            <a:off x="304800" y="1676400"/>
            <a:ext cx="4419600" cy="685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Corrective Action Plans</a:t>
            </a:r>
            <a:endParaRPr lang="en-US" sz="2400" b="1" dirty="0"/>
          </a:p>
        </p:txBody>
      </p:sp>
      <p:sp>
        <p:nvSpPr>
          <p:cNvPr id="4" name="Content Placeholder 3"/>
          <p:cNvSpPr>
            <a:spLocks noGrp="1"/>
          </p:cNvSpPr>
          <p:nvPr>
            <p:ph idx="1"/>
          </p:nvPr>
        </p:nvSpPr>
        <p:spPr>
          <a:xfrm>
            <a:off x="381000" y="2590800"/>
            <a:ext cx="8229600" cy="3429000"/>
          </a:xfrm>
        </p:spPr>
        <p:txBody>
          <a:bodyPr>
            <a:normAutofit/>
          </a:bodyPr>
          <a:lstStyle/>
          <a:p>
            <a:pPr algn="just"/>
            <a:r>
              <a:rPr lang="en-US" sz="2400" dirty="0" smtClean="0"/>
              <a:t>First Medical Health Plan (FMHP) requires and provides prompt response to given deficiencies identified as a result of investigations related to reports made, internal monitoring and audits, and regulatory agencies audits, accordingly to the severity of the results.</a:t>
            </a:r>
          </a:p>
          <a:p>
            <a:pPr marL="0" indent="0" algn="just">
              <a:buNone/>
            </a:pPr>
            <a:endParaRPr lang="en-US" sz="2400" dirty="0" smtClean="0"/>
          </a:p>
          <a:p>
            <a:pPr algn="just"/>
            <a:r>
              <a:rPr lang="en-US" sz="2400" dirty="0" smtClean="0"/>
              <a:t>A quick response mechanism is the Corrective Action Plan.</a:t>
            </a:r>
            <a:endParaRPr lang="en-US" sz="2400" dirty="0"/>
          </a:p>
        </p:txBody>
      </p:sp>
    </p:spTree>
    <p:extLst>
      <p:ext uri="{BB962C8B-B14F-4D97-AF65-F5344CB8AC3E}">
        <p14:creationId xmlns:p14="http://schemas.microsoft.com/office/powerpoint/2010/main" val="2182203752"/>
      </p:ext>
    </p:extLst>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F23B6737-725A-4D47-82DB-2BE50FA23B53}" type="slidenum">
              <a:rPr lang="en-US" altLang="es-ES" sz="1000" smtClean="0">
                <a:solidFill>
                  <a:schemeClr val="tx2"/>
                </a:solidFill>
                <a:latin typeface="Arial" pitchFamily="34" charset="0"/>
              </a:rPr>
              <a:pPr eaLnBrk="1" hangingPunct="1">
                <a:spcBef>
                  <a:spcPct val="0"/>
                </a:spcBef>
                <a:buFontTx/>
                <a:buNone/>
              </a:pPr>
              <a:t>35</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3810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r>
              <a:rPr lang="es-ES" sz="2900" dirty="0" smtClean="0">
                <a:solidFill>
                  <a:schemeClr val="tx2"/>
                </a:solidFill>
                <a:effectLst/>
              </a:rPr>
              <a:t/>
            </a:r>
            <a:br>
              <a:rPr lang="es-ES" sz="2900" dirty="0" smtClean="0">
                <a:solidFill>
                  <a:schemeClr val="tx2"/>
                </a:solidFill>
                <a:effectLst/>
              </a:rPr>
            </a:br>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7: Response to Compliance Issues</a:t>
            </a: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3" name="Rectangle 2"/>
          <p:cNvSpPr/>
          <p:nvPr/>
        </p:nvSpPr>
        <p:spPr>
          <a:xfrm>
            <a:off x="304800" y="1676400"/>
            <a:ext cx="4419600" cy="685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b="1" dirty="0" smtClean="0"/>
              <a:t>Corrective Action Plans</a:t>
            </a:r>
            <a:endParaRPr lang="en-US" sz="2400" b="1" dirty="0"/>
          </a:p>
        </p:txBody>
      </p:sp>
      <p:sp>
        <p:nvSpPr>
          <p:cNvPr id="2" name="Content Placeholder 1"/>
          <p:cNvSpPr>
            <a:spLocks noGrp="1"/>
          </p:cNvSpPr>
          <p:nvPr>
            <p:ph idx="1"/>
          </p:nvPr>
        </p:nvSpPr>
        <p:spPr>
          <a:xfrm>
            <a:off x="457200" y="2514600"/>
            <a:ext cx="8229600" cy="3611563"/>
          </a:xfrm>
        </p:spPr>
        <p:txBody>
          <a:bodyPr>
            <a:normAutofit fontScale="70000" lnSpcReduction="20000"/>
          </a:bodyPr>
          <a:lstStyle/>
          <a:p>
            <a:pPr>
              <a:defRPr/>
            </a:pPr>
            <a:r>
              <a:rPr lang="en-US" dirty="0" smtClean="0"/>
              <a:t>The following are subject to corrective action plans and without limits when they are not met:</a:t>
            </a:r>
          </a:p>
          <a:p>
            <a:pPr marL="0" indent="0">
              <a:buNone/>
              <a:defRPr/>
            </a:pPr>
            <a:r>
              <a:rPr lang="en-US" dirty="0" smtClean="0"/>
              <a:t>	</a:t>
            </a:r>
            <a:endParaRPr lang="en-US" sz="4500" dirty="0" smtClean="0"/>
          </a:p>
          <a:p>
            <a:pPr lvl="1" indent="-274320">
              <a:defRPr/>
            </a:pPr>
            <a:r>
              <a:rPr lang="en-US" sz="3200" dirty="0" smtClean="0"/>
              <a:t>The Code of Conduct Principles and Standards</a:t>
            </a:r>
          </a:p>
          <a:p>
            <a:pPr lvl="1" indent="-274320">
              <a:defRPr/>
            </a:pPr>
            <a:r>
              <a:rPr lang="en-US" sz="3200" dirty="0" smtClean="0"/>
              <a:t>Quality Program Standards  </a:t>
            </a:r>
          </a:p>
          <a:p>
            <a:pPr lvl="1" indent="-274320">
              <a:defRPr/>
            </a:pPr>
            <a:r>
              <a:rPr lang="en-US" sz="3200" dirty="0" smtClean="0"/>
              <a:t>Updates to policies and procedures and training materials when there was a notification of changes in regulation</a:t>
            </a:r>
          </a:p>
          <a:p>
            <a:pPr lvl="1" indent="-274320">
              <a:defRPr/>
            </a:pPr>
            <a:r>
              <a:rPr lang="en-US" sz="3200" dirty="0" smtClean="0"/>
              <a:t>The development of appropriate policies and procedures </a:t>
            </a:r>
          </a:p>
          <a:p>
            <a:pPr lvl="1" indent="-274320">
              <a:defRPr/>
            </a:pPr>
            <a:r>
              <a:rPr lang="en-US" sz="3200" dirty="0" smtClean="0"/>
              <a:t>State and federal regulations</a:t>
            </a:r>
          </a:p>
          <a:p>
            <a:pPr lvl="1" indent="-274320">
              <a:defRPr/>
            </a:pPr>
            <a:r>
              <a:rPr lang="en-US" sz="3200" dirty="0" smtClean="0"/>
              <a:t>Organizational Standards  </a:t>
            </a:r>
          </a:p>
          <a:p>
            <a:pPr lvl="1" indent="-274320">
              <a:defRPr/>
            </a:pPr>
            <a:r>
              <a:rPr lang="en-US" sz="3200" dirty="0" smtClean="0"/>
              <a:t>Standards during an Audit.</a:t>
            </a:r>
          </a:p>
          <a:p>
            <a:endParaRPr lang="en-US" dirty="0"/>
          </a:p>
        </p:txBody>
      </p:sp>
    </p:spTree>
    <p:extLst>
      <p:ext uri="{BB962C8B-B14F-4D97-AF65-F5344CB8AC3E}">
        <p14:creationId xmlns:p14="http://schemas.microsoft.com/office/powerpoint/2010/main" val="2821953853"/>
      </p:ext>
    </p:extLst>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F23B6737-725A-4D47-82DB-2BE50FA23B53}" type="slidenum">
              <a:rPr lang="en-US" altLang="es-ES" sz="1000" smtClean="0">
                <a:solidFill>
                  <a:schemeClr val="tx2"/>
                </a:solidFill>
                <a:latin typeface="Arial" pitchFamily="34" charset="0"/>
              </a:rPr>
              <a:pPr eaLnBrk="1" hangingPunct="1">
                <a:spcBef>
                  <a:spcPct val="0"/>
                </a:spcBef>
                <a:buFontTx/>
                <a:buNone/>
              </a:pPr>
              <a:t>36</a:t>
            </a:fld>
            <a:endParaRPr lang="en-US" altLang="es-ES" sz="1000" smtClean="0">
              <a:solidFill>
                <a:schemeClr val="tx2"/>
              </a:solidFill>
              <a:latin typeface="Arial" pitchFamily="34" charset="0"/>
            </a:endParaRPr>
          </a:p>
        </p:txBody>
      </p:sp>
      <p:sp>
        <p:nvSpPr>
          <p:cNvPr id="6" name="Title 1"/>
          <p:cNvSpPr>
            <a:spLocks noGrp="1"/>
          </p:cNvSpPr>
          <p:nvPr>
            <p:ph type="title"/>
          </p:nvPr>
        </p:nvSpPr>
        <p:spPr>
          <a:xfrm>
            <a:off x="381000" y="533400"/>
            <a:ext cx="8229600" cy="990600"/>
          </a:xfrm>
        </p:spPr>
        <p:txBody>
          <a:bodyPr>
            <a:normAutofit/>
            <a:scene3d>
              <a:camera prst="orthographicFront"/>
              <a:lightRig rig="glow" dir="tl">
                <a:rot lat="0" lon="0" rev="5400000"/>
              </a:lightRig>
            </a:scene3d>
            <a:sp3d contourW="12700">
              <a:contourClr>
                <a:schemeClr val="accent6">
                  <a:shade val="73000"/>
                </a:schemeClr>
              </a:contourClr>
            </a:sp3d>
          </a:bodyPr>
          <a:lstStyle/>
          <a:p>
            <a:r>
              <a:rPr lang="en-US" sz="3200" dirty="0" smtClean="0">
                <a:solidFill>
                  <a:schemeClr val="tx2"/>
                </a:solidFill>
                <a:effectLst/>
              </a:rPr>
              <a:t>Commitment with our Compliance Culture</a:t>
            </a:r>
            <a:endParaRPr lang="en-US" sz="3200" dirty="0">
              <a:solidFill>
                <a:srgbClr val="2C5D98"/>
              </a:solidFill>
              <a:effectLst/>
            </a:endParaRPr>
          </a:p>
        </p:txBody>
      </p:sp>
      <p:sp>
        <p:nvSpPr>
          <p:cNvPr id="3" name="Rectangle 2"/>
          <p:cNvSpPr/>
          <p:nvPr/>
        </p:nvSpPr>
        <p:spPr>
          <a:xfrm>
            <a:off x="304800" y="1676400"/>
            <a:ext cx="8229600" cy="6858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en-US" sz="2300" b="1" dirty="0"/>
              <a:t>You </a:t>
            </a:r>
            <a:r>
              <a:rPr lang="en-US" sz="2300" b="1" dirty="0" smtClean="0"/>
              <a:t>show your commitment with our compliance culture by:</a:t>
            </a:r>
            <a:endParaRPr lang="en-US" sz="2300" b="1" dirty="0"/>
          </a:p>
        </p:txBody>
      </p:sp>
      <p:sp>
        <p:nvSpPr>
          <p:cNvPr id="2" name="Content Placeholder 1"/>
          <p:cNvSpPr>
            <a:spLocks noGrp="1"/>
          </p:cNvSpPr>
          <p:nvPr>
            <p:ph idx="1"/>
          </p:nvPr>
        </p:nvSpPr>
        <p:spPr>
          <a:xfrm>
            <a:off x="457200" y="2514600"/>
            <a:ext cx="8229600" cy="3611563"/>
          </a:xfrm>
        </p:spPr>
        <p:txBody>
          <a:bodyPr>
            <a:normAutofit fontScale="62500" lnSpcReduction="20000"/>
          </a:bodyPr>
          <a:lstStyle/>
          <a:p>
            <a:r>
              <a:rPr lang="en-US" altLang="es-ES" sz="3300" dirty="0" smtClean="0"/>
              <a:t>Reading and following the Code of Conduct principles and standards</a:t>
            </a:r>
          </a:p>
          <a:p>
            <a:pPr lvl="1"/>
            <a:r>
              <a:rPr lang="en-US" altLang="es-ES" sz="3300" b="1" dirty="0" smtClean="0"/>
              <a:t>I’m ethical, I do …the Right </a:t>
            </a:r>
            <a:r>
              <a:rPr lang="en-US" altLang="es-ES" sz="3300" b="1" dirty="0"/>
              <a:t>T</a:t>
            </a:r>
            <a:r>
              <a:rPr lang="en-US" altLang="es-ES" sz="3300" b="1" dirty="0" smtClean="0"/>
              <a:t>hing</a:t>
            </a:r>
          </a:p>
          <a:p>
            <a:r>
              <a:rPr lang="en-US" altLang="es-ES" sz="3300" dirty="0" smtClean="0"/>
              <a:t>Reading and following Compliance Program Standards</a:t>
            </a:r>
          </a:p>
          <a:p>
            <a:pPr lvl="1"/>
            <a:r>
              <a:rPr lang="en-US" altLang="es-ES" sz="3300" b="1" dirty="0" smtClean="0"/>
              <a:t>Each and everyone of us, We are Quality… We are Compliance </a:t>
            </a:r>
          </a:p>
          <a:p>
            <a:r>
              <a:rPr lang="en-US" altLang="es-ES" sz="3300" dirty="0" smtClean="0"/>
              <a:t>Ensure that all policies and procedures are updated and we are complying. </a:t>
            </a:r>
          </a:p>
          <a:p>
            <a:r>
              <a:rPr lang="en-US" altLang="es-ES" sz="3300" dirty="0" smtClean="0"/>
              <a:t>Report any suspected act of incompliance </a:t>
            </a:r>
          </a:p>
          <a:p>
            <a:pPr lvl="1"/>
            <a:r>
              <a:rPr lang="en-US" altLang="es-ES" sz="3300" b="1" dirty="0" smtClean="0"/>
              <a:t>Commitment with the correct, Report…the Incorrect</a:t>
            </a:r>
          </a:p>
          <a:p>
            <a:r>
              <a:rPr lang="en-US" altLang="es-ES" sz="3300" dirty="0" smtClean="0"/>
              <a:t>Asking, in case of doubts and lack of information. Seek to clarify information and increase you knowledge.</a:t>
            </a:r>
          </a:p>
          <a:p>
            <a:pPr marL="0" indent="0">
              <a:buNone/>
              <a:defRPr/>
            </a:pPr>
            <a:endParaRPr lang="es-ES" sz="3200" dirty="0" smtClean="0"/>
          </a:p>
          <a:p>
            <a:endParaRPr lang="en-US" dirty="0"/>
          </a:p>
        </p:txBody>
      </p:sp>
    </p:spTree>
    <p:extLst>
      <p:ext uri="{BB962C8B-B14F-4D97-AF65-F5344CB8AC3E}">
        <p14:creationId xmlns:p14="http://schemas.microsoft.com/office/powerpoint/2010/main" val="3661672260"/>
      </p:ext>
    </p:extLst>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glow" dir="tl">
                <a:rot lat="0" lon="0" rev="5400000"/>
              </a:lightRig>
            </a:scene3d>
            <a:sp3d contourW="12700">
              <a:contourClr>
                <a:schemeClr val="accent6">
                  <a:shade val="73000"/>
                </a:schemeClr>
              </a:contourClr>
            </a:sp3d>
          </a:bodyPr>
          <a:lstStyle/>
          <a:p>
            <a:r>
              <a:rPr lang="es-ES" dirty="0" err="1" smtClean="0">
                <a:solidFill>
                  <a:srgbClr val="2C5D98"/>
                </a:solidFill>
              </a:rPr>
              <a:t>Contacts</a:t>
            </a:r>
            <a:endParaRPr lang="es-ES" dirty="0">
              <a:solidFill>
                <a:srgbClr val="2C5D98"/>
              </a:solidFill>
            </a:endParaRPr>
          </a:p>
        </p:txBody>
      </p:sp>
      <p:sp>
        <p:nvSpPr>
          <p:cNvPr id="3" name="Slide Number Placeholder 2"/>
          <p:cNvSpPr>
            <a:spLocks noGrp="1"/>
          </p:cNvSpPr>
          <p:nvPr>
            <p:ph type="sldNum" sz="quarter" idx="12"/>
          </p:nvPr>
        </p:nvSpPr>
        <p:spPr/>
        <p:txBody>
          <a:bodyPr/>
          <a:lstStyle/>
          <a:p>
            <a:fld id="{7CE36550-E8CC-4598-9ADF-E7CC1FC4423D}" type="slidenum">
              <a:rPr lang="es-PR" smtClean="0">
                <a:solidFill>
                  <a:prstClr val="black">
                    <a:tint val="75000"/>
                  </a:prstClr>
                </a:solidFill>
              </a:rPr>
              <a:pPr/>
              <a:t>37</a:t>
            </a:fld>
            <a:endParaRPr lang="es-PR" dirty="0">
              <a:solidFill>
                <a:prstClr val="black">
                  <a:tint val="75000"/>
                </a:prstClr>
              </a:solidFill>
            </a:endParaRPr>
          </a:p>
        </p:txBody>
      </p:sp>
      <p:sp>
        <p:nvSpPr>
          <p:cNvPr id="6" name="Content Placeholder 2"/>
          <p:cNvSpPr txBox="1">
            <a:spLocks/>
          </p:cNvSpPr>
          <p:nvPr/>
        </p:nvSpPr>
        <p:spPr>
          <a:xfrm>
            <a:off x="1752600" y="1752600"/>
            <a:ext cx="5867400" cy="4839690"/>
          </a:xfrm>
          <a:prstGeom prst="rect">
            <a:avLst/>
          </a:prstGeom>
        </p:spPr>
        <p:txBody>
          <a:bodyPr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defRPr/>
            </a:pPr>
            <a:r>
              <a:rPr lang="en-US" sz="2000" dirty="0" smtClean="0"/>
              <a:t>In case of questions, </a:t>
            </a:r>
          </a:p>
          <a:p>
            <a:pPr marL="0" indent="0" algn="ctr">
              <a:buNone/>
              <a:defRPr/>
            </a:pPr>
            <a:r>
              <a:rPr lang="en-US" sz="2000" dirty="0" smtClean="0"/>
              <a:t>please ask the compliance team @ @787-625-9557:</a:t>
            </a:r>
          </a:p>
          <a:p>
            <a:pPr marL="0" indent="0" algn="ctr">
              <a:buFont typeface="Arial" pitchFamily="34" charset="0"/>
              <a:buNone/>
              <a:defRPr/>
            </a:pPr>
            <a:endParaRPr lang="en-US" sz="2000" dirty="0" smtClean="0"/>
          </a:p>
          <a:p>
            <a:pPr marL="0" indent="0" algn="ctr">
              <a:buFont typeface="Arial" pitchFamily="34" charset="0"/>
              <a:buNone/>
              <a:defRPr/>
            </a:pPr>
            <a:r>
              <a:rPr lang="en-US" sz="2000" dirty="0" smtClean="0"/>
              <a:t> </a:t>
            </a:r>
            <a:r>
              <a:rPr lang="en-US" sz="2000" b="1" dirty="0" smtClean="0"/>
              <a:t>Jessica Losa, Vice-President of Regulatory Affairs</a:t>
            </a:r>
          </a:p>
          <a:p>
            <a:pPr marL="0" indent="0" algn="ctr">
              <a:buFont typeface="Arial" pitchFamily="34" charset="0"/>
              <a:buNone/>
              <a:defRPr/>
            </a:pPr>
            <a:r>
              <a:rPr lang="en-US" sz="2000" dirty="0" smtClean="0"/>
              <a:t>  extension 2548</a:t>
            </a:r>
          </a:p>
          <a:p>
            <a:pPr marL="0" indent="0" algn="ctr">
              <a:buFont typeface="Arial" pitchFamily="34" charset="0"/>
              <a:buNone/>
              <a:defRPr/>
            </a:pPr>
            <a:r>
              <a:rPr lang="en-US" sz="2000" b="1" dirty="0" smtClean="0"/>
              <a:t>Alejandra Echevarría, Compliance Director</a:t>
            </a:r>
          </a:p>
          <a:p>
            <a:pPr marL="0" indent="0" algn="ctr">
              <a:buFont typeface="Arial" pitchFamily="34" charset="0"/>
              <a:buNone/>
              <a:defRPr/>
            </a:pPr>
            <a:r>
              <a:rPr lang="en-US" sz="2000" dirty="0" smtClean="0"/>
              <a:t>extension 2105</a:t>
            </a:r>
          </a:p>
          <a:p>
            <a:pPr marL="0" indent="0" algn="ctr">
              <a:buFont typeface="Arial" pitchFamily="34" charset="0"/>
              <a:buNone/>
              <a:defRPr/>
            </a:pPr>
            <a:r>
              <a:rPr lang="en-US" sz="2000" b="1" dirty="0" smtClean="0"/>
              <a:t>Stephanie Rivera, Compliance Manager</a:t>
            </a:r>
          </a:p>
          <a:p>
            <a:pPr marL="0" indent="0" algn="ctr">
              <a:buFont typeface="Arial" pitchFamily="34" charset="0"/>
              <a:buNone/>
              <a:defRPr/>
            </a:pPr>
            <a:r>
              <a:rPr lang="en-US" sz="2000" dirty="0" smtClean="0"/>
              <a:t>extension 2111</a:t>
            </a:r>
          </a:p>
          <a:p>
            <a:pPr marL="393700" lvl="1" indent="0" algn="ctr">
              <a:buFont typeface="Wingdings 2" pitchFamily="18" charset="2"/>
              <a:buNone/>
              <a:defRPr/>
            </a:pPr>
            <a:endParaRPr lang="en-US" sz="2000" dirty="0" smtClean="0"/>
          </a:p>
          <a:p>
            <a:pPr marL="393700" lvl="1" indent="0" algn="ctr">
              <a:buNone/>
              <a:defRPr/>
            </a:pPr>
            <a:r>
              <a:rPr lang="en-US" altLang="es-ES" sz="2000" b="1" dirty="0" smtClean="0">
                <a:ea typeface="Calibri" pitchFamily="34" charset="0"/>
                <a:cs typeface="Calibri" pitchFamily="34" charset="0"/>
                <a:hlinkClick r:id="rId2"/>
              </a:rPr>
              <a:t>compliance@firstmedicalpr.com</a:t>
            </a:r>
            <a:endParaRPr lang="en-US" sz="2000" dirty="0" smtClean="0"/>
          </a:p>
          <a:p>
            <a:pPr marL="393700" lvl="1" indent="0" algn="ctr">
              <a:buFont typeface="Wingdings 2" pitchFamily="18" charset="2"/>
              <a:buNone/>
              <a:defRPr/>
            </a:pPr>
            <a:endParaRPr lang="en-US" sz="2000" dirty="0" smtClean="0"/>
          </a:p>
          <a:p>
            <a:pPr marL="0" indent="0" algn="ctr">
              <a:buFont typeface="Wingdings 2" pitchFamily="18" charset="2"/>
              <a:buNone/>
              <a:defRPr/>
            </a:pPr>
            <a:r>
              <a:rPr lang="en-US" sz="2000" dirty="0" smtClean="0"/>
              <a:t>          </a:t>
            </a:r>
          </a:p>
          <a:p>
            <a:pPr algn="ctr">
              <a:buFont typeface="Wingdings 2" pitchFamily="18" charset="2"/>
              <a:buNone/>
              <a:defRPr/>
            </a:pPr>
            <a:endParaRPr lang="es-PR" sz="2000" dirty="0" smtClean="0"/>
          </a:p>
          <a:p>
            <a:pPr marL="0" indent="0" algn="ctr">
              <a:buFont typeface="Arial" charset="0"/>
              <a:buNone/>
              <a:defRPr/>
            </a:pPr>
            <a:endParaRPr lang="en-US" sz="4400" dirty="0"/>
          </a:p>
        </p:txBody>
      </p:sp>
    </p:spTree>
    <p:extLst>
      <p:ext uri="{BB962C8B-B14F-4D97-AF65-F5344CB8AC3E}">
        <p14:creationId xmlns:p14="http://schemas.microsoft.com/office/powerpoint/2010/main" val="1686128517"/>
      </p:ext>
    </p:extLst>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CE36550-E8CC-4598-9ADF-E7CC1FC4423D}" type="slidenum">
              <a:rPr lang="es-PR" smtClean="0">
                <a:solidFill>
                  <a:prstClr val="black">
                    <a:tint val="75000"/>
                  </a:prstClr>
                </a:solidFill>
              </a:rPr>
              <a:pPr/>
              <a:t>38</a:t>
            </a:fld>
            <a:endParaRPr lang="es-PR" dirty="0">
              <a:solidFill>
                <a:prstClr val="black">
                  <a:tint val="75000"/>
                </a:prst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59480" y="1981200"/>
            <a:ext cx="2225040" cy="2895600"/>
          </a:xfrm>
          <a:prstGeom prst="rect">
            <a:avLst/>
          </a:prstGeom>
        </p:spPr>
      </p:pic>
    </p:spTree>
    <p:extLst>
      <p:ext uri="{BB962C8B-B14F-4D97-AF65-F5344CB8AC3E}">
        <p14:creationId xmlns:p14="http://schemas.microsoft.com/office/powerpoint/2010/main" val="681981350"/>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2"/>
          <p:cNvSpPr>
            <a:spLocks noGrp="1"/>
          </p:cNvSpPr>
          <p:nvPr>
            <p:ph type="title"/>
          </p:nvPr>
        </p:nvSpPr>
        <p:spPr>
          <a:xfrm>
            <a:off x="152400" y="457200"/>
            <a:ext cx="8686800" cy="1143000"/>
          </a:xfrm>
        </p:spPr>
        <p:txBody>
          <a:bodyPr>
            <a:noAutofit/>
            <a:scene3d>
              <a:camera prst="orthographicFront"/>
              <a:lightRig rig="glow" dir="tl">
                <a:rot lat="0" lon="0" rev="5400000"/>
              </a:lightRig>
            </a:scene3d>
            <a:sp3d contourW="12700">
              <a:contourClr>
                <a:schemeClr val="accent6">
                  <a:shade val="73000"/>
                </a:schemeClr>
              </a:contourClr>
            </a:sp3d>
          </a:bodyPr>
          <a:lstStyle/>
          <a:p>
            <a:pPr eaLnBrk="1" hangingPunct="1"/>
            <a:r>
              <a:rPr lang="es-ES" altLang="es-ES" sz="3800" b="1" dirty="0" smtClean="0">
                <a:solidFill>
                  <a:schemeClr val="tx2"/>
                </a:solidFill>
                <a:effectLst/>
              </a:rPr>
              <a:t>Compliance Program Objectives </a:t>
            </a:r>
            <a:endParaRPr lang="en-US" altLang="es-ES" sz="3800" b="1" dirty="0" smtClean="0">
              <a:solidFill>
                <a:schemeClr val="tx2"/>
              </a:solidFill>
              <a:effectLst/>
            </a:endParaRPr>
          </a:p>
        </p:txBody>
      </p:sp>
      <p:sp>
        <p:nvSpPr>
          <p:cNvPr id="7171" name="Content Placeholder 3"/>
          <p:cNvSpPr>
            <a:spLocks noGrp="1"/>
          </p:cNvSpPr>
          <p:nvPr>
            <p:ph idx="1"/>
          </p:nvPr>
        </p:nvSpPr>
        <p:spPr>
          <a:xfrm>
            <a:off x="304800" y="1905000"/>
            <a:ext cx="8610600" cy="4495800"/>
          </a:xfrm>
        </p:spPr>
        <p:txBody>
          <a:bodyPr rtlCol="0">
            <a:normAutofit fontScale="70000" lnSpcReduction="20000"/>
          </a:bodyPr>
          <a:lstStyle/>
          <a:p>
            <a:pPr marL="274320" indent="-274320" eaLnBrk="1" fontAlgn="auto" hangingPunct="1">
              <a:spcAft>
                <a:spcPts val="0"/>
              </a:spcAft>
              <a:defRPr/>
            </a:pPr>
            <a:r>
              <a:rPr lang="en-US" altLang="es-ES" sz="3800" dirty="0" smtClean="0"/>
              <a:t>Demonstrate commitment with the Corporate Conduct. </a:t>
            </a:r>
          </a:p>
          <a:p>
            <a:pPr marL="274320" indent="-274320" eaLnBrk="1" fontAlgn="auto" hangingPunct="1">
              <a:spcAft>
                <a:spcPts val="0"/>
              </a:spcAft>
              <a:defRPr/>
            </a:pPr>
            <a:r>
              <a:rPr lang="en-US" altLang="es-ES" sz="3800" dirty="0" smtClean="0"/>
              <a:t>Ensure compliance with government regulations and internal guidelines. </a:t>
            </a:r>
          </a:p>
          <a:p>
            <a:pPr marL="274320" indent="-274320" eaLnBrk="1" fontAlgn="auto" hangingPunct="1">
              <a:spcAft>
                <a:spcPts val="0"/>
              </a:spcAft>
              <a:defRPr/>
            </a:pPr>
            <a:r>
              <a:rPr lang="en-US" altLang="es-ES" sz="3800" dirty="0" smtClean="0"/>
              <a:t>Encourage FMHP employees to report potential problems. </a:t>
            </a:r>
          </a:p>
          <a:p>
            <a:pPr marL="274320" indent="-274320" eaLnBrk="1" fontAlgn="auto" hangingPunct="1">
              <a:spcAft>
                <a:spcPts val="0"/>
              </a:spcAft>
              <a:defRPr/>
            </a:pPr>
            <a:r>
              <a:rPr lang="en-US" altLang="es-ES" sz="3800" dirty="0" smtClean="0"/>
              <a:t>Guarantee an exhaustive and immediate investigation of possible misconduct. </a:t>
            </a:r>
          </a:p>
          <a:p>
            <a:pPr marL="274320" indent="-274320" eaLnBrk="1" fontAlgn="auto" hangingPunct="1">
              <a:spcAft>
                <a:spcPts val="0"/>
              </a:spcAft>
              <a:defRPr/>
            </a:pPr>
            <a:r>
              <a:rPr lang="en-US" altLang="es-ES" sz="3800" dirty="0" smtClean="0"/>
              <a:t>Ensure all internal procedures are in compliance with HIPAA. </a:t>
            </a:r>
          </a:p>
          <a:p>
            <a:pPr marL="274320" indent="-274320" eaLnBrk="1" fontAlgn="auto" hangingPunct="1">
              <a:spcAft>
                <a:spcPts val="0"/>
              </a:spcAft>
              <a:defRPr/>
            </a:pPr>
            <a:r>
              <a:rPr lang="en-US" altLang="es-ES" sz="3800" dirty="0" smtClean="0"/>
              <a:t>Identify and report fraud, abuse and any other inappropriate activity.</a:t>
            </a:r>
          </a:p>
          <a:p>
            <a:pPr marL="274320" indent="-274320" eaLnBrk="1" fontAlgn="auto" hangingPunct="1">
              <a:spcAft>
                <a:spcPts val="0"/>
              </a:spcAft>
              <a:defRPr/>
            </a:pPr>
            <a:endParaRPr lang="en-US" altLang="es-ES" dirty="0" smtClean="0"/>
          </a:p>
        </p:txBody>
      </p:sp>
      <p:sp>
        <p:nvSpPr>
          <p:cNvPr id="9220"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D0A4F819-E0EF-4433-BD39-54D8A6724B25}" type="slidenum">
              <a:rPr lang="en-US" altLang="es-ES" sz="1000" smtClean="0">
                <a:solidFill>
                  <a:schemeClr val="tx2"/>
                </a:solidFill>
                <a:latin typeface="Arial" pitchFamily="34" charset="0"/>
              </a:rPr>
              <a:pPr eaLnBrk="1" hangingPunct="1">
                <a:spcBef>
                  <a:spcPct val="0"/>
                </a:spcBef>
                <a:buFontTx/>
                <a:buNone/>
              </a:pPr>
              <a:t>4</a:t>
            </a:fld>
            <a:endParaRPr lang="en-US" altLang="es-ES" sz="1000" dirty="0" smtClean="0">
              <a:solidFill>
                <a:schemeClr val="tx2"/>
              </a:solidFill>
              <a:latin typeface="Arial" pitchFamily="34" charset="0"/>
            </a:endParaRPr>
          </a:p>
        </p:txBody>
      </p:sp>
    </p:spTree>
    <p:extLst>
      <p:ext uri="{BB962C8B-B14F-4D97-AF65-F5344CB8AC3E}">
        <p14:creationId xmlns:p14="http://schemas.microsoft.com/office/powerpoint/2010/main" val="1210967197"/>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533400" y="304800"/>
            <a:ext cx="8229600" cy="1143000"/>
          </a:xfrm>
        </p:spPr>
        <p:txBody>
          <a:bodyPr>
            <a:normAutofit/>
            <a:scene3d>
              <a:camera prst="orthographicFront"/>
              <a:lightRig rig="glow" dir="tl">
                <a:rot lat="0" lon="0" rev="5400000"/>
              </a:lightRig>
            </a:scene3d>
            <a:sp3d contourW="12700">
              <a:contourClr>
                <a:schemeClr val="accent6">
                  <a:shade val="73000"/>
                </a:schemeClr>
              </a:contourClr>
            </a:sp3d>
          </a:bodyPr>
          <a:lstStyle/>
          <a:p>
            <a:pPr eaLnBrk="1" hangingPunct="1"/>
            <a:r>
              <a:rPr lang="es-ES" altLang="en-US" sz="4000" b="1" dirty="0" smtClean="0">
                <a:solidFill>
                  <a:schemeClr val="tx2"/>
                </a:solidFill>
                <a:effectLst/>
              </a:rPr>
              <a:t>Elements</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175246584"/>
              </p:ext>
            </p:extLst>
          </p:nvPr>
        </p:nvGraphicFramePr>
        <p:xfrm>
          <a:off x="609600" y="1676400"/>
          <a:ext cx="77724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77507A2E-8476-472B-9E7D-645AD98512E2}" type="slidenum">
              <a:rPr lang="en-US"/>
              <a:pPr>
                <a:defRPr/>
              </a:pPr>
              <a:t>5</a:t>
            </a:fld>
            <a:endParaRPr lang="en-US" dirty="0"/>
          </a:p>
        </p:txBody>
      </p:sp>
      <p:sp>
        <p:nvSpPr>
          <p:cNvPr id="7" name="Rectangle 6"/>
          <p:cNvSpPr/>
          <p:nvPr/>
        </p:nvSpPr>
        <p:spPr>
          <a:xfrm>
            <a:off x="712248" y="5257800"/>
            <a:ext cx="314509" cy="400110"/>
          </a:xfrm>
          <a:prstGeom prst="rect">
            <a:avLst/>
          </a:prstGeom>
          <a:noFill/>
        </p:spPr>
        <p:txBody>
          <a:bodyPr wrap="none" lIns="91440" tIns="45720" rIns="91440" bIns="45720">
            <a:spAutoFit/>
          </a:bodyPr>
          <a:lstStyle/>
          <a:p>
            <a:pPr algn="ctr"/>
            <a:r>
              <a:rPr lang="en-US" sz="20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7</a:t>
            </a:r>
            <a:endParaRPr lang="en-US" sz="20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2128743951"/>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914400" y="1905000"/>
            <a:ext cx="7408863" cy="4267200"/>
          </a:xfrm>
        </p:spPr>
        <p:txBody>
          <a:bodyPr rtlCol="0">
            <a:noAutofit/>
          </a:bodyPr>
          <a:lstStyle/>
          <a:p>
            <a:pPr>
              <a:defRPr/>
            </a:pPr>
            <a:r>
              <a:rPr lang="en-US" sz="2400" dirty="0" smtClean="0"/>
              <a:t>The instructions of the General Inspector Office (OIG) require all MAO have written policies and procedures for all areas of risk.</a:t>
            </a:r>
            <a:endParaRPr lang="en-US" sz="2200" dirty="0" smtClean="0"/>
          </a:p>
          <a:p>
            <a:pPr>
              <a:defRPr/>
            </a:pPr>
            <a:r>
              <a:rPr lang="en-US" sz="2400" dirty="0" smtClean="0"/>
              <a:t>The managers/directors  of all departments must create and update policies and procedures, when necessary. </a:t>
            </a:r>
          </a:p>
          <a:p>
            <a:pPr>
              <a:defRPr/>
            </a:pPr>
            <a:r>
              <a:rPr lang="en-US" sz="2400" dirty="0" smtClean="0"/>
              <a:t>All policies and procedures must be approved by the Compliance Department .</a:t>
            </a:r>
          </a:p>
          <a:p>
            <a:pPr>
              <a:defRPr/>
            </a:pPr>
            <a:r>
              <a:rPr lang="en-US" sz="2400" dirty="0" smtClean="0"/>
              <a:t>Policies and procedures are presented during audits to show compliance with regulations.</a:t>
            </a:r>
            <a:endParaRPr lang="en-US" sz="2400" dirty="0"/>
          </a:p>
        </p:txBody>
      </p:sp>
      <p:sp>
        <p:nvSpPr>
          <p:cNvPr id="2150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9599090C-D9E0-49BA-B7DB-3F579500481C}" type="slidenum">
              <a:rPr lang="en-US" altLang="es-ES" sz="1000" smtClean="0">
                <a:solidFill>
                  <a:schemeClr val="tx2"/>
                </a:solidFill>
                <a:latin typeface="Arial" pitchFamily="34" charset="0"/>
              </a:rPr>
              <a:pPr eaLnBrk="1" hangingPunct="1">
                <a:spcBef>
                  <a:spcPct val="0"/>
                </a:spcBef>
                <a:buFontTx/>
                <a:buNone/>
              </a:pPr>
              <a:t>6</a:t>
            </a:fld>
            <a:endParaRPr lang="en-US" altLang="es-ES" sz="1000" dirty="0" smtClean="0">
              <a:solidFill>
                <a:schemeClr val="tx2"/>
              </a:solidFill>
              <a:latin typeface="Arial" pitchFamily="34" charset="0"/>
            </a:endParaRPr>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n-US" sz="3600" dirty="0" smtClean="0">
                <a:solidFill>
                  <a:schemeClr val="tx2"/>
                </a:solidFill>
                <a:effectLst/>
              </a:rPr>
              <a:t>Element # 1: Policies and Procedures and Conduct Standards  </a:t>
            </a:r>
            <a:r>
              <a:rPr lang="en-US" sz="3600" dirty="0" smtClean="0"/>
              <a:t/>
            </a:r>
            <a:br>
              <a:rPr lang="en-US" sz="3600" dirty="0" smtClean="0"/>
            </a:br>
            <a:r>
              <a:rPr lang="es-ES" sz="4000" dirty="0" smtClean="0">
                <a:solidFill>
                  <a:srgbClr val="2C5D98"/>
                </a:solidFill>
                <a:effectLst/>
              </a:rPr>
              <a:t> </a:t>
            </a:r>
            <a:endParaRPr lang="es-ES" sz="4000" dirty="0">
              <a:solidFill>
                <a:srgbClr val="2C5D98"/>
              </a:solidFill>
              <a:effectLst/>
            </a:endParaRPr>
          </a:p>
        </p:txBody>
      </p:sp>
      <p:sp>
        <p:nvSpPr>
          <p:cNvPr id="3" name="Oval 2"/>
          <p:cNvSpPr/>
          <p:nvPr/>
        </p:nvSpPr>
        <p:spPr>
          <a:xfrm>
            <a:off x="428625" y="1219200"/>
            <a:ext cx="1981200" cy="6096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400" b="1" dirty="0" smtClean="0"/>
              <a:t>Policies and Procedures</a:t>
            </a:r>
            <a:endParaRPr lang="es-ES" sz="1400" b="1" dirty="0"/>
          </a:p>
        </p:txBody>
      </p:sp>
    </p:spTree>
    <p:extLst>
      <p:ext uri="{BB962C8B-B14F-4D97-AF65-F5344CB8AC3E}">
        <p14:creationId xmlns:p14="http://schemas.microsoft.com/office/powerpoint/2010/main" val="2360418808"/>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285D1906-B40E-4E23-9578-178ABFD2104E}" type="slidenum">
              <a:rPr lang="en-US" altLang="es-ES" sz="1000" smtClean="0">
                <a:solidFill>
                  <a:schemeClr val="tx2"/>
                </a:solidFill>
                <a:latin typeface="Arial" pitchFamily="34" charset="0"/>
              </a:rPr>
              <a:pPr eaLnBrk="1" hangingPunct="1">
                <a:spcBef>
                  <a:spcPct val="0"/>
                </a:spcBef>
                <a:buFontTx/>
                <a:buNone/>
              </a:pPr>
              <a:t>7</a:t>
            </a:fld>
            <a:endParaRPr lang="en-US" altLang="es-ES" sz="1000" dirty="0" smtClean="0">
              <a:solidFill>
                <a:schemeClr val="tx2"/>
              </a:solidFill>
              <a:latin typeface="Arial" pitchFamily="34" charset="0"/>
            </a:endParaRPr>
          </a:p>
        </p:txBody>
      </p:sp>
      <p:sp>
        <p:nvSpPr>
          <p:cNvPr id="6"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s-ES" sz="3600" dirty="0">
                <a:solidFill>
                  <a:schemeClr val="tx2"/>
                </a:solidFill>
                <a:effectLst/>
              </a:rPr>
              <a:t>Element # 1: Policies and Procedures and Conduct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
        <p:nvSpPr>
          <p:cNvPr id="7" name="Oval 6"/>
          <p:cNvSpPr/>
          <p:nvPr/>
        </p:nvSpPr>
        <p:spPr>
          <a:xfrm>
            <a:off x="304800" y="1295400"/>
            <a:ext cx="22098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400" b="1" dirty="0" smtClean="0"/>
              <a:t>Policies and Procedures, cont.,</a:t>
            </a:r>
            <a:endParaRPr lang="es-ES" sz="1400" b="1" dirty="0"/>
          </a:p>
        </p:txBody>
      </p:sp>
      <p:sp>
        <p:nvSpPr>
          <p:cNvPr id="5" name="Rounded Rectangle 4"/>
          <p:cNvSpPr/>
          <p:nvPr/>
        </p:nvSpPr>
        <p:spPr>
          <a:xfrm>
            <a:off x="304800" y="2286000"/>
            <a:ext cx="2758810" cy="3429000"/>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ES_tradnl" sz="2800" dirty="0" smtClean="0"/>
              <a:t>Policies and Procedures should be:</a:t>
            </a:r>
            <a:endParaRPr lang="es-ES_tradnl" sz="2800" dirty="0"/>
          </a:p>
        </p:txBody>
      </p:sp>
      <p:sp>
        <p:nvSpPr>
          <p:cNvPr id="9" name="Line Callout 1 (Border and Accent Bar) 8"/>
          <p:cNvSpPr/>
          <p:nvPr/>
        </p:nvSpPr>
        <p:spPr>
          <a:xfrm>
            <a:off x="4448175" y="1981200"/>
            <a:ext cx="3581400" cy="990600"/>
          </a:xfrm>
          <a:prstGeom prst="accentBorderCallout1">
            <a:avLst/>
          </a:prstGeom>
          <a:ln>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defRPr/>
            </a:pPr>
            <a:r>
              <a:rPr lang="es-ES" dirty="0" smtClean="0"/>
              <a:t>Notified to all employees prior to implementation or as soon as reasonably possible </a:t>
            </a:r>
            <a:endParaRPr lang="es-ES" dirty="0"/>
          </a:p>
        </p:txBody>
      </p:sp>
      <p:sp>
        <p:nvSpPr>
          <p:cNvPr id="14" name="Line Callout 1 (Border and Accent Bar) 13"/>
          <p:cNvSpPr/>
          <p:nvPr/>
        </p:nvSpPr>
        <p:spPr>
          <a:xfrm>
            <a:off x="4657725" y="3810000"/>
            <a:ext cx="3876675" cy="914400"/>
          </a:xfrm>
          <a:prstGeom prst="accentBorderCallout1">
            <a:avLst/>
          </a:prstGeom>
          <a:ln>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defRPr/>
            </a:pPr>
            <a:r>
              <a:rPr lang="es-ES" dirty="0" smtClean="0"/>
              <a:t>Accessible to all employees</a:t>
            </a:r>
            <a:endParaRPr lang="es-ES" dirty="0"/>
          </a:p>
        </p:txBody>
      </p:sp>
    </p:spTree>
    <p:extLst>
      <p:ext uri="{BB962C8B-B14F-4D97-AF65-F5344CB8AC3E}">
        <p14:creationId xmlns:p14="http://schemas.microsoft.com/office/powerpoint/2010/main" val="4004180822"/>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0" y="2209800"/>
            <a:ext cx="8077200" cy="3514725"/>
          </a:xfrm>
        </p:spPr>
        <p:txBody>
          <a:bodyPr rtlCol="0">
            <a:normAutofit/>
          </a:bodyPr>
          <a:lstStyle/>
          <a:p>
            <a:pPr marL="0" indent="0">
              <a:buNone/>
              <a:defRPr/>
            </a:pPr>
            <a:r>
              <a:rPr lang="en-US" sz="2400" dirty="0" smtClean="0"/>
              <a:t>The Compliance Officer has the responsibility of distributing government regulations and conducting internal audits, and </a:t>
            </a:r>
            <a:r>
              <a:rPr lang="en-US" sz="2400" u="sng" dirty="0" smtClean="0"/>
              <a:t>each department is responsible for</a:t>
            </a:r>
            <a:r>
              <a:rPr lang="en-US" sz="2400" dirty="0" smtClean="0"/>
              <a:t>: </a:t>
            </a:r>
          </a:p>
          <a:p>
            <a:pPr lvl="2" eaLnBrk="1" fontAlgn="auto" hangingPunct="1">
              <a:spcAft>
                <a:spcPts val="0"/>
              </a:spcAft>
              <a:defRPr/>
            </a:pPr>
            <a:r>
              <a:rPr lang="en-US" sz="2200" dirty="0" smtClean="0"/>
              <a:t>The evaluation of its procedures </a:t>
            </a:r>
          </a:p>
          <a:p>
            <a:pPr lvl="2" eaLnBrk="1" fontAlgn="auto" hangingPunct="1">
              <a:spcAft>
                <a:spcPts val="0"/>
              </a:spcAft>
              <a:defRPr/>
            </a:pPr>
            <a:r>
              <a:rPr lang="en-US" sz="2200" dirty="0" smtClean="0"/>
              <a:t>Revision of Regulations </a:t>
            </a:r>
          </a:p>
          <a:p>
            <a:pPr lvl="2" eaLnBrk="1" fontAlgn="auto" hangingPunct="1">
              <a:spcAft>
                <a:spcPts val="0"/>
              </a:spcAft>
              <a:defRPr/>
            </a:pPr>
            <a:r>
              <a:rPr lang="en-US" sz="2200" dirty="0" smtClean="0"/>
              <a:t>The implementation of policies and procedures for all areas of risk</a:t>
            </a:r>
          </a:p>
          <a:p>
            <a:pPr marL="0" indent="0" eaLnBrk="1" fontAlgn="auto" hangingPunct="1">
              <a:spcAft>
                <a:spcPts val="0"/>
              </a:spcAft>
              <a:buNone/>
              <a:defRPr/>
            </a:pPr>
            <a:endParaRPr lang="es-ES" dirty="0"/>
          </a:p>
        </p:txBody>
      </p:sp>
      <p:sp>
        <p:nvSpPr>
          <p:cNvPr id="22532"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pitchFamily="34" charset="0"/>
              <a:buChar char="•"/>
              <a:defRPr sz="3200">
                <a:solidFill>
                  <a:schemeClr val="tx1"/>
                </a:solidFill>
                <a:latin typeface="Calibri" pitchFamily="34" charset="0"/>
              </a:defRPr>
            </a:lvl1pPr>
            <a:lvl2pPr marL="742950" indent="-285750" eaLnBrk="0" hangingPunct="0">
              <a:spcBef>
                <a:spcPct val="20000"/>
              </a:spcBef>
              <a:buFont typeface="Arial" pitchFamily="34" charset="0"/>
              <a:buChar char="–"/>
              <a:defRPr sz="2800">
                <a:solidFill>
                  <a:schemeClr val="tx1"/>
                </a:solidFill>
                <a:latin typeface="Calibri" pitchFamily="34" charset="0"/>
              </a:defRPr>
            </a:lvl2pPr>
            <a:lvl3pPr marL="1143000" indent="-228600" eaLnBrk="0" hangingPunct="0">
              <a:spcBef>
                <a:spcPct val="20000"/>
              </a:spcBef>
              <a:buFont typeface="Arial" pitchFamily="34" charset="0"/>
              <a:buChar char="•"/>
              <a:defRPr sz="2400">
                <a:solidFill>
                  <a:schemeClr val="tx1"/>
                </a:solidFill>
                <a:latin typeface="Calibri" pitchFamily="34" charset="0"/>
              </a:defRPr>
            </a:lvl3pPr>
            <a:lvl4pPr marL="1600200" indent="-228600" eaLnBrk="0" hangingPunct="0">
              <a:spcBef>
                <a:spcPct val="20000"/>
              </a:spcBef>
              <a:buFont typeface="Arial" pitchFamily="34" charset="0"/>
              <a:buChar char="–"/>
              <a:defRPr sz="2000">
                <a:solidFill>
                  <a:schemeClr val="tx1"/>
                </a:solidFill>
                <a:latin typeface="Calibri" pitchFamily="34" charset="0"/>
              </a:defRPr>
            </a:lvl4pPr>
            <a:lvl5pPr marL="2057400" indent="-228600" eaLnBrk="0" hangingPunct="0">
              <a:spcBef>
                <a:spcPct val="20000"/>
              </a:spcBef>
              <a:buFont typeface="Arial" pitchFamily="34"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fld id="{97201E2B-F226-47FD-8A0F-C023087E1E85}" type="slidenum">
              <a:rPr lang="en-US" altLang="es-ES" sz="1000" smtClean="0">
                <a:solidFill>
                  <a:schemeClr val="tx2"/>
                </a:solidFill>
                <a:latin typeface="Arial" pitchFamily="34" charset="0"/>
              </a:rPr>
              <a:pPr eaLnBrk="1" hangingPunct="1">
                <a:spcBef>
                  <a:spcPct val="0"/>
                </a:spcBef>
                <a:buFontTx/>
                <a:buNone/>
              </a:pPr>
              <a:t>8</a:t>
            </a:fld>
            <a:endParaRPr lang="en-US" altLang="es-ES" sz="1000" dirty="0" smtClean="0">
              <a:solidFill>
                <a:schemeClr val="tx2"/>
              </a:solidFill>
              <a:latin typeface="Arial" pitchFamily="34" charset="0"/>
            </a:endParaRPr>
          </a:p>
        </p:txBody>
      </p:sp>
      <p:sp>
        <p:nvSpPr>
          <p:cNvPr id="5" name="Oval 4"/>
          <p:cNvSpPr/>
          <p:nvPr/>
        </p:nvSpPr>
        <p:spPr>
          <a:xfrm>
            <a:off x="304800" y="1295400"/>
            <a:ext cx="22098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400" b="1" dirty="0" smtClean="0"/>
              <a:t>Policies and Procedures, cont.,</a:t>
            </a:r>
            <a:endParaRPr lang="es-ES" sz="1400" b="1" dirty="0"/>
          </a:p>
        </p:txBody>
      </p:sp>
      <p:sp>
        <p:nvSpPr>
          <p:cNvPr id="7" name="Title 1"/>
          <p:cNvSpPr>
            <a:spLocks noGrp="1"/>
          </p:cNvSpPr>
          <p:nvPr>
            <p:ph type="title"/>
          </p:nvPr>
        </p:nvSpPr>
        <p:spPr>
          <a:xfrm>
            <a:off x="447675" y="457200"/>
            <a:ext cx="8229600" cy="990600"/>
          </a:xfrm>
        </p:spPr>
        <p:txBody>
          <a:bodyPr>
            <a:normAutofit fontScale="90000"/>
            <a:scene3d>
              <a:camera prst="orthographicFront"/>
              <a:lightRig rig="glow" dir="tl">
                <a:rot lat="0" lon="0" rev="5400000"/>
              </a:lightRig>
            </a:scene3d>
            <a:sp3d contourW="12700">
              <a:contourClr>
                <a:schemeClr val="accent6">
                  <a:shade val="73000"/>
                </a:schemeClr>
              </a:contourClr>
            </a:sp3d>
          </a:bodyPr>
          <a:lstStyle/>
          <a:p>
            <a:pPr lvl="0"/>
            <a:r>
              <a:rPr lang="es-ES" sz="2900" dirty="0" smtClean="0">
                <a:solidFill>
                  <a:schemeClr val="tx2"/>
                </a:solidFill>
                <a:effectLst/>
              </a:rPr>
              <a:t/>
            </a:r>
            <a:br>
              <a:rPr lang="es-ES" sz="2900" dirty="0" smtClean="0">
                <a:solidFill>
                  <a:schemeClr val="tx2"/>
                </a:solidFill>
                <a:effectLst/>
              </a:rPr>
            </a:br>
            <a:r>
              <a:rPr lang="es-ES" sz="3600" dirty="0">
                <a:solidFill>
                  <a:schemeClr val="tx2"/>
                </a:solidFill>
                <a:effectLst/>
              </a:rPr>
              <a:t>Element # 1: Policies and Procedures and Conduct Standards</a:t>
            </a:r>
            <a:r>
              <a:rPr lang="en-US" sz="3600" dirty="0"/>
              <a:t/>
            </a:r>
            <a:br>
              <a:rPr lang="en-US" sz="3600" dirty="0"/>
            </a:br>
            <a:r>
              <a:rPr lang="es-ES" sz="4000" dirty="0" smtClean="0">
                <a:solidFill>
                  <a:srgbClr val="2C5D98"/>
                </a:solidFill>
                <a:effectLst/>
              </a:rPr>
              <a:t> </a:t>
            </a:r>
            <a:endParaRPr lang="es-ES" sz="4000" dirty="0">
              <a:solidFill>
                <a:srgbClr val="2C5D98"/>
              </a:solidFill>
              <a:effectLst/>
            </a:endParaRPr>
          </a:p>
        </p:txBody>
      </p:sp>
    </p:spTree>
    <p:extLst>
      <p:ext uri="{BB962C8B-B14F-4D97-AF65-F5344CB8AC3E}">
        <p14:creationId xmlns:p14="http://schemas.microsoft.com/office/powerpoint/2010/main" val="858913054"/>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060060584"/>
              </p:ext>
            </p:extLst>
          </p:nvPr>
        </p:nvGraphicFramePr>
        <p:xfrm>
          <a:off x="1447800" y="2057400"/>
          <a:ext cx="6805612" cy="1939926"/>
        </p:xfrm>
        <a:graphic>
          <a:graphicData uri="http://schemas.openxmlformats.org/drawingml/2006/table">
            <a:tbl>
              <a:tblPr/>
              <a:tblGrid>
                <a:gridCol w="3882512"/>
                <a:gridCol w="2923100"/>
              </a:tblGrid>
              <a:tr h="304718">
                <a:tc>
                  <a:txBody>
                    <a:bodyPr/>
                    <a:lstStyle/>
                    <a:p>
                      <a:pPr marL="0" marR="0" algn="l">
                        <a:spcBef>
                          <a:spcPts val="0"/>
                        </a:spcBef>
                        <a:spcAft>
                          <a:spcPts val="0"/>
                        </a:spcAft>
                      </a:pPr>
                      <a:r>
                        <a:rPr lang="en-US" sz="1400" b="0" dirty="0">
                          <a:latin typeface="+mn-lt"/>
                          <a:ea typeface="Times New Roman"/>
                        </a:rPr>
                        <a:t>Owner: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400" b="0" dirty="0">
                          <a:latin typeface="+mn-lt"/>
                          <a:ea typeface="Times New Roman"/>
                        </a:rPr>
                        <a:t>Policy Number: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l">
                        <a:spcBef>
                          <a:spcPts val="0"/>
                        </a:spcBef>
                        <a:spcAft>
                          <a:spcPts val="0"/>
                        </a:spcAft>
                      </a:pPr>
                      <a:r>
                        <a:rPr lang="en-US" sz="1400" b="0" dirty="0">
                          <a:latin typeface="+mn-lt"/>
                          <a:ea typeface="Times New Roman"/>
                        </a:rPr>
                        <a:t>Effective Date: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400" b="0" dirty="0">
                          <a:latin typeface="+mn-lt"/>
                          <a:ea typeface="Times New Roman"/>
                        </a:rPr>
                        <a:t>Initial Date Issued: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3360">
                <a:tc>
                  <a:txBody>
                    <a:bodyPr/>
                    <a:lstStyle/>
                    <a:p>
                      <a:pPr marL="0" marR="0" algn="l">
                        <a:spcBef>
                          <a:spcPts val="0"/>
                        </a:spcBef>
                        <a:spcAft>
                          <a:spcPts val="0"/>
                        </a:spcAft>
                      </a:pPr>
                      <a:r>
                        <a:rPr lang="en-US" sz="1400" b="0" dirty="0">
                          <a:latin typeface="+mn-lt"/>
                          <a:ea typeface="Times New Roman"/>
                        </a:rPr>
                        <a:t>Last Revision Date: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US" sz="1400" b="0" dirty="0">
                          <a:latin typeface="+mn-lt"/>
                          <a:ea typeface="Times New Roman"/>
                        </a:rPr>
                        <a:t>Page: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1698">
                <a:tc gridSpan="2">
                  <a:txBody>
                    <a:bodyPr/>
                    <a:lstStyle/>
                    <a:p>
                      <a:pPr marL="0" marR="0" algn="just">
                        <a:spcBef>
                          <a:spcPts val="0"/>
                        </a:spcBef>
                        <a:spcAft>
                          <a:spcPts val="0"/>
                        </a:spcAft>
                      </a:pPr>
                      <a:r>
                        <a:rPr lang="en-US" sz="1400" b="0" dirty="0">
                          <a:latin typeface="+mn-lt"/>
                          <a:ea typeface="Times New Roman"/>
                        </a:rPr>
                        <a:t>Title: </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483395">
                <a:tc>
                  <a:txBody>
                    <a:bodyPr/>
                    <a:lstStyle/>
                    <a:p>
                      <a:pPr marL="0" marR="0" algn="just">
                        <a:spcBef>
                          <a:spcPts val="0"/>
                        </a:spcBef>
                        <a:spcAft>
                          <a:spcPts val="0"/>
                        </a:spcAft>
                      </a:pPr>
                      <a:endParaRPr lang="en-US" sz="1400" b="0" dirty="0" smtClean="0">
                        <a:latin typeface="+mn-lt"/>
                        <a:ea typeface="Times New Roman"/>
                      </a:endParaRPr>
                    </a:p>
                    <a:p>
                      <a:pPr marL="0" marR="0" algn="just">
                        <a:spcBef>
                          <a:spcPts val="0"/>
                        </a:spcBef>
                        <a:spcAft>
                          <a:spcPts val="0"/>
                        </a:spcAft>
                      </a:pPr>
                      <a:r>
                        <a:rPr lang="en-US" sz="1400" b="0" dirty="0" smtClean="0">
                          <a:latin typeface="+mn-lt"/>
                          <a:ea typeface="Times New Roman"/>
                        </a:rPr>
                        <a:t>Department Manager</a:t>
                      </a:r>
                      <a:endParaRPr lang="en-US" sz="1400" b="0" dirty="0">
                        <a:latin typeface="+mn-lt"/>
                        <a:ea typeface="Calibri"/>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400" b="0" dirty="0">
                        <a:latin typeface="+mn-lt"/>
                        <a:ea typeface="Times New Roman"/>
                      </a:endParaRPr>
                    </a:p>
                    <a:p>
                      <a:pPr marL="0" marR="0" algn="just">
                        <a:spcBef>
                          <a:spcPts val="0"/>
                        </a:spcBef>
                        <a:spcAft>
                          <a:spcPts val="0"/>
                        </a:spcAft>
                      </a:pPr>
                      <a:r>
                        <a:rPr lang="en-US" sz="1400" b="0" dirty="0">
                          <a:latin typeface="+mn-lt"/>
                          <a:ea typeface="Calibri"/>
                        </a:rPr>
                        <a:t>Date</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3395">
                <a:tc>
                  <a:txBody>
                    <a:bodyPr/>
                    <a:lstStyle/>
                    <a:p>
                      <a:pPr marL="0" marR="0" algn="just">
                        <a:spcBef>
                          <a:spcPts val="0"/>
                        </a:spcBef>
                        <a:spcAft>
                          <a:spcPts val="0"/>
                        </a:spcAft>
                      </a:pPr>
                      <a:endParaRPr lang="en-US" sz="1400" b="0" dirty="0">
                        <a:latin typeface="+mn-lt"/>
                        <a:ea typeface="Times New Roman"/>
                      </a:endParaRPr>
                    </a:p>
                    <a:p>
                      <a:pPr marL="0" marR="0" algn="just">
                        <a:spcBef>
                          <a:spcPts val="0"/>
                        </a:spcBef>
                        <a:spcAft>
                          <a:spcPts val="0"/>
                        </a:spcAft>
                      </a:pPr>
                      <a:r>
                        <a:rPr lang="en-US" sz="1400" b="0" dirty="0" smtClean="0">
                          <a:latin typeface="+mn-lt"/>
                          <a:ea typeface="Calibri"/>
                        </a:rPr>
                        <a:t>Director</a:t>
                      </a:r>
                      <a:endParaRPr lang="en-US" sz="1400" b="0" dirty="0">
                        <a:latin typeface="+mn-lt"/>
                        <a:ea typeface="Calibri"/>
                      </a:endParaRP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spcBef>
                          <a:spcPts val="0"/>
                        </a:spcBef>
                        <a:spcAft>
                          <a:spcPts val="0"/>
                        </a:spcAft>
                      </a:pPr>
                      <a:endParaRPr lang="en-US" sz="1400" b="0" dirty="0">
                        <a:latin typeface="+mn-lt"/>
                        <a:ea typeface="Times New Roman"/>
                      </a:endParaRPr>
                    </a:p>
                    <a:p>
                      <a:pPr marL="0" marR="0" algn="just">
                        <a:spcBef>
                          <a:spcPts val="0"/>
                        </a:spcBef>
                        <a:spcAft>
                          <a:spcPts val="0"/>
                        </a:spcAft>
                      </a:pPr>
                      <a:r>
                        <a:rPr lang="en-US" sz="1400" b="0" dirty="0">
                          <a:latin typeface="+mn-lt"/>
                          <a:ea typeface="Calibri"/>
                        </a:rPr>
                        <a:t>Date</a:t>
                      </a:r>
                    </a:p>
                  </a:txBody>
                  <a:tcPr marL="68578" marR="6857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a:spLocks noChangeArrowheads="1"/>
          </p:cNvSpPr>
          <p:nvPr/>
        </p:nvSpPr>
        <p:spPr bwMode="auto">
          <a:xfrm>
            <a:off x="1409700" y="3438526"/>
            <a:ext cx="6780213" cy="3470275"/>
          </a:xfrm>
          <a:prstGeom prst="rect">
            <a:avLst/>
          </a:prstGeom>
          <a:noFill/>
          <a:ln w="9525">
            <a:noFill/>
            <a:miter lim="800000"/>
            <a:headEnd/>
            <a:tailEnd/>
          </a:ln>
        </p:spPr>
        <p:txBody>
          <a:bodyPr/>
          <a:lstStyle/>
          <a:p>
            <a:pPr algn="ctr" fontAlgn="auto">
              <a:spcBef>
                <a:spcPts val="0"/>
              </a:spcBef>
              <a:spcAft>
                <a:spcPts val="0"/>
              </a:spcAft>
              <a:defRPr/>
            </a:pPr>
            <a:endParaRPr lang="es-PR" sz="2000" dirty="0">
              <a:latin typeface="Times New Roman" charset="0"/>
              <a:ea typeface="ＭＳ Ｐゴシック" charset="-128"/>
              <a:cs typeface="ＭＳ Ｐゴシック" charset="-128"/>
            </a:endParaRPr>
          </a:p>
          <a:p>
            <a:pPr fontAlgn="auto">
              <a:spcBef>
                <a:spcPts val="0"/>
              </a:spcBef>
              <a:spcAft>
                <a:spcPts val="0"/>
              </a:spcAft>
              <a:defRPr/>
            </a:pPr>
            <a:endParaRPr lang="en-US" sz="2000" b="1" dirty="0">
              <a:latin typeface="Times New Roman" charset="0"/>
              <a:ea typeface="ＭＳ Ｐゴシック" charset="-128"/>
              <a:cs typeface="ＭＳ Ｐゴシック" charset="-128"/>
            </a:endParaRPr>
          </a:p>
          <a:p>
            <a:pPr fontAlgn="auto">
              <a:spcBef>
                <a:spcPts val="0"/>
              </a:spcBef>
              <a:spcAft>
                <a:spcPts val="0"/>
              </a:spcAft>
              <a:defRPr/>
            </a:pPr>
            <a:r>
              <a:rPr lang="en-US" sz="1600" dirty="0">
                <a:latin typeface="+mn-lt"/>
                <a:ea typeface="ＭＳ Ｐゴシック" charset="-128"/>
                <a:cs typeface="ＭＳ Ｐゴシック" charset="-128"/>
              </a:rPr>
              <a:t>I Policy</a:t>
            </a:r>
          </a:p>
          <a:p>
            <a:pPr fontAlgn="auto">
              <a:spcBef>
                <a:spcPts val="0"/>
              </a:spcBef>
              <a:spcAft>
                <a:spcPts val="0"/>
              </a:spcAft>
              <a:defRPr/>
            </a:pPr>
            <a:r>
              <a:rPr lang="en-US" sz="1600" dirty="0">
                <a:latin typeface="+mn-lt"/>
                <a:ea typeface="ＭＳ Ｐゴシック" charset="-128"/>
                <a:cs typeface="ＭＳ Ｐゴシック" charset="-128"/>
              </a:rPr>
              <a:t> </a:t>
            </a:r>
          </a:p>
          <a:p>
            <a:pPr fontAlgn="auto">
              <a:spcBef>
                <a:spcPts val="0"/>
              </a:spcBef>
              <a:spcAft>
                <a:spcPts val="0"/>
              </a:spcAft>
              <a:defRPr/>
            </a:pPr>
            <a:r>
              <a:rPr lang="en-US" sz="1600" dirty="0">
                <a:latin typeface="+mn-lt"/>
                <a:ea typeface="ＭＳ Ｐゴシック" charset="-128"/>
                <a:cs typeface="ＭＳ Ｐゴシック" charset="-128"/>
              </a:rPr>
              <a:t>II Procedure</a:t>
            </a:r>
          </a:p>
          <a:p>
            <a:pPr fontAlgn="auto">
              <a:spcBef>
                <a:spcPts val="0"/>
              </a:spcBef>
              <a:spcAft>
                <a:spcPts val="0"/>
              </a:spcAft>
              <a:defRPr/>
            </a:pPr>
            <a:r>
              <a:rPr lang="en-US" sz="1600" dirty="0">
                <a:latin typeface="+mn-lt"/>
                <a:ea typeface="ＭＳ Ｐゴシック" charset="-128"/>
                <a:cs typeface="ＭＳ Ｐゴシック" charset="-128"/>
              </a:rPr>
              <a:t> </a:t>
            </a:r>
          </a:p>
          <a:p>
            <a:pPr fontAlgn="auto">
              <a:spcBef>
                <a:spcPts val="0"/>
              </a:spcBef>
              <a:spcAft>
                <a:spcPts val="0"/>
              </a:spcAft>
              <a:defRPr/>
            </a:pPr>
            <a:r>
              <a:rPr lang="en-US" sz="1600" dirty="0">
                <a:latin typeface="+mn-lt"/>
                <a:ea typeface="ＭＳ Ｐゴシック" charset="-128"/>
                <a:cs typeface="ＭＳ Ｐゴシック" charset="-128"/>
              </a:rPr>
              <a:t>III Sanctions</a:t>
            </a:r>
          </a:p>
          <a:p>
            <a:pPr fontAlgn="auto">
              <a:spcBef>
                <a:spcPts val="0"/>
              </a:spcBef>
              <a:spcAft>
                <a:spcPts val="0"/>
              </a:spcAft>
              <a:defRPr/>
            </a:pPr>
            <a:endParaRPr lang="en-US" sz="1600" dirty="0">
              <a:latin typeface="+mn-lt"/>
              <a:ea typeface="ＭＳ Ｐゴシック" charset="-128"/>
              <a:cs typeface="ＭＳ Ｐゴシック" charset="-128"/>
            </a:endParaRPr>
          </a:p>
          <a:p>
            <a:pPr fontAlgn="auto">
              <a:spcBef>
                <a:spcPts val="0"/>
              </a:spcBef>
              <a:spcAft>
                <a:spcPts val="0"/>
              </a:spcAft>
              <a:defRPr/>
            </a:pPr>
            <a:r>
              <a:rPr lang="en-US" sz="1600" dirty="0">
                <a:latin typeface="+mn-lt"/>
                <a:ea typeface="ＭＳ Ｐゴシック" charset="-128"/>
                <a:cs typeface="ＭＳ Ｐゴシック" charset="-128"/>
              </a:rPr>
              <a:t>IV. Attachments</a:t>
            </a:r>
          </a:p>
          <a:p>
            <a:pPr fontAlgn="auto">
              <a:spcBef>
                <a:spcPts val="0"/>
              </a:spcBef>
              <a:spcAft>
                <a:spcPts val="0"/>
              </a:spcAft>
              <a:defRPr/>
            </a:pPr>
            <a:r>
              <a:rPr lang="en-US" sz="1600" b="1" dirty="0">
                <a:latin typeface="+mn-lt"/>
                <a:ea typeface="ＭＳ Ｐゴシック" charset="-128"/>
                <a:cs typeface="ＭＳ Ｐゴシック" charset="-128"/>
              </a:rPr>
              <a:t> </a:t>
            </a:r>
            <a:endParaRPr lang="en-US" sz="1600" dirty="0">
              <a:latin typeface="+mn-lt"/>
              <a:ea typeface="ＭＳ Ｐゴシック" charset="-128"/>
              <a:cs typeface="ＭＳ Ｐゴシック" charset="-128"/>
            </a:endParaRPr>
          </a:p>
          <a:p>
            <a:pPr fontAlgn="auto">
              <a:spcBef>
                <a:spcPts val="0"/>
              </a:spcBef>
              <a:spcAft>
                <a:spcPts val="0"/>
              </a:spcAft>
              <a:defRPr/>
            </a:pPr>
            <a:r>
              <a:rPr lang="en-US" sz="1600" dirty="0">
                <a:latin typeface="+mn-lt"/>
                <a:ea typeface="ＭＳ Ｐゴシック" charset="-128"/>
                <a:cs typeface="ＭＳ Ｐゴシック" charset="-128"/>
              </a:rPr>
              <a:t>Violation of this policy will be considered in </a:t>
            </a:r>
            <a:r>
              <a:rPr lang="en-US" sz="1600" dirty="0" smtClean="0">
                <a:latin typeface="+mn-lt"/>
                <a:ea typeface="ＭＳ Ｐゴシック" charset="-128"/>
                <a:cs typeface="ＭＳ Ｐゴシック" charset="-128"/>
              </a:rPr>
              <a:t>accordance</a:t>
            </a:r>
          </a:p>
          <a:p>
            <a:pPr fontAlgn="auto">
              <a:spcBef>
                <a:spcPts val="0"/>
              </a:spcBef>
              <a:spcAft>
                <a:spcPts val="0"/>
              </a:spcAft>
              <a:defRPr/>
            </a:pPr>
            <a:r>
              <a:rPr lang="en-US" sz="1600" dirty="0" smtClean="0">
                <a:latin typeface="+mn-lt"/>
                <a:ea typeface="ＭＳ Ｐゴシック" charset="-128"/>
                <a:cs typeface="ＭＳ Ｐゴシック" charset="-128"/>
              </a:rPr>
              <a:t> </a:t>
            </a:r>
            <a:r>
              <a:rPr lang="en-US" sz="1600" dirty="0">
                <a:latin typeface="+mn-lt"/>
                <a:ea typeface="ＭＳ Ｐゴシック" charset="-128"/>
                <a:cs typeface="ＭＳ Ｐゴシック" charset="-128"/>
              </a:rPr>
              <a:t>with the corporate sanction policy.</a:t>
            </a:r>
          </a:p>
          <a:p>
            <a:pPr fontAlgn="auto">
              <a:spcBef>
                <a:spcPts val="0"/>
              </a:spcBef>
              <a:spcAft>
                <a:spcPts val="0"/>
              </a:spcAft>
              <a:defRPr/>
            </a:pPr>
            <a:r>
              <a:rPr lang="es-PR" dirty="0">
                <a:latin typeface="Times New Roman" charset="0"/>
                <a:ea typeface="ＭＳ Ｐゴシック" charset="-128"/>
                <a:cs typeface="ＭＳ Ｐゴシック" charset="-128"/>
              </a:rPr>
              <a:t/>
            </a:r>
            <a:br>
              <a:rPr lang="es-PR" dirty="0">
                <a:latin typeface="Times New Roman" charset="0"/>
                <a:ea typeface="ＭＳ Ｐゴシック" charset="-128"/>
                <a:cs typeface="ＭＳ Ｐゴシック" charset="-128"/>
              </a:rPr>
            </a:br>
            <a:endParaRPr lang="en-US" b="1" dirty="0">
              <a:latin typeface="Times New Roman" charset="0"/>
              <a:ea typeface="ＭＳ Ｐゴシック" charset="-128"/>
              <a:cs typeface="ＭＳ Ｐゴシック" charset="-128"/>
            </a:endParaRPr>
          </a:p>
          <a:p>
            <a:pPr marL="342900" indent="-342900" fontAlgn="auto">
              <a:spcBef>
                <a:spcPct val="20000"/>
              </a:spcBef>
              <a:spcAft>
                <a:spcPts val="0"/>
              </a:spcAft>
              <a:buClr>
                <a:schemeClr val="folHlink"/>
              </a:buClr>
              <a:buSzPct val="75000"/>
              <a:buFont typeface="Monotype Sorts"/>
              <a:buNone/>
              <a:defRPr/>
            </a:pPr>
            <a:endParaRPr kumimoji="1" lang="en-US" sz="2800" dirty="0">
              <a:effectLst>
                <a:outerShdw blurRad="38100" dist="38100" dir="2700000" algn="tl">
                  <a:srgbClr val="000000"/>
                </a:outerShdw>
              </a:effectLst>
              <a:latin typeface="Arial" charset="0"/>
            </a:endParaRPr>
          </a:p>
        </p:txBody>
      </p:sp>
      <p:sp>
        <p:nvSpPr>
          <p:cNvPr id="3" name="TextBox 2"/>
          <p:cNvSpPr txBox="1"/>
          <p:nvPr/>
        </p:nvSpPr>
        <p:spPr>
          <a:xfrm>
            <a:off x="3352800" y="1400175"/>
            <a:ext cx="1981200" cy="430887"/>
          </a:xfrm>
          <a:prstGeom prst="rect">
            <a:avLst/>
          </a:prstGeom>
          <a:noFill/>
        </p:spPr>
        <p:txBody>
          <a:bodyPr wrap="square" rtlCol="0">
            <a:spAutoFit/>
          </a:bodyPr>
          <a:lstStyle/>
          <a:p>
            <a:pPr algn="ctr"/>
            <a:r>
              <a:rPr lang="es-ES" sz="2200" dirty="0" smtClean="0"/>
              <a:t>Template</a:t>
            </a:r>
            <a:endParaRPr lang="es-ES" sz="2200" dirty="0"/>
          </a:p>
        </p:txBody>
      </p:sp>
      <p:sp>
        <p:nvSpPr>
          <p:cNvPr id="6" name="Title 1"/>
          <p:cNvSpPr txBox="1">
            <a:spLocks/>
          </p:cNvSpPr>
          <p:nvPr/>
        </p:nvSpPr>
        <p:spPr>
          <a:xfrm>
            <a:off x="447675" y="457200"/>
            <a:ext cx="8229600" cy="990600"/>
          </a:xfrm>
          <a:prstGeom prst="rect">
            <a:avLst/>
          </a:prstGeom>
        </p:spPr>
        <p:txBody>
          <a:bodyPr>
            <a:normAutofit fontScale="25000" lnSpcReduction="20000"/>
            <a:scene3d>
              <a:camera prst="orthographicFront"/>
              <a:lightRig rig="glow" dir="tl">
                <a:rot lat="0" lon="0" rev="5400000"/>
              </a:lightRig>
            </a:scene3d>
            <a:sp3d contourW="12700">
              <a:contourClr>
                <a:schemeClr val="accent6">
                  <a:shade val="73000"/>
                </a:schemeClr>
              </a:contourClr>
            </a:sp3d>
          </a:bodyPr>
          <a:lstStyle>
            <a:lvl1pPr algn="ctr" defTabSz="914400" rtl="0" eaLnBrk="1" latinLnBrk="0" hangingPunct="1">
              <a:spcBef>
                <a:spcPct val="0"/>
              </a:spcBef>
              <a:buNone/>
              <a:defRPr sz="4400" b="1" kern="1200" cap="none" spc="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a typeface="+mj-ea"/>
                <a:cs typeface="+mj-cs"/>
              </a:defRPr>
            </a:lvl1pPr>
          </a:lstStyle>
          <a:p>
            <a:r>
              <a:rPr lang="es-ES" sz="2900" dirty="0" smtClean="0">
                <a:solidFill>
                  <a:schemeClr val="tx2"/>
                </a:solidFill>
                <a:effectLst/>
              </a:rPr>
              <a:t/>
            </a:r>
            <a:br>
              <a:rPr lang="es-ES" sz="2900" dirty="0" smtClean="0">
                <a:solidFill>
                  <a:schemeClr val="tx2"/>
                </a:solidFill>
                <a:effectLst/>
              </a:rPr>
            </a:br>
            <a:r>
              <a:rPr lang="es-ES" sz="12800" dirty="0">
                <a:solidFill>
                  <a:schemeClr val="tx2"/>
                </a:solidFill>
                <a:effectLst/>
              </a:rPr>
              <a:t>Element # 1: Policies and Procedures and Conduct Standards</a:t>
            </a:r>
            <a:r>
              <a:rPr lang="en-US" sz="12800" dirty="0" smtClean="0"/>
              <a:t/>
            </a:r>
            <a:br>
              <a:rPr lang="en-US" sz="12800" dirty="0" smtClean="0"/>
            </a:br>
            <a:r>
              <a:rPr lang="es-ES" sz="12800" dirty="0" smtClean="0">
                <a:solidFill>
                  <a:srgbClr val="2C5D98"/>
                </a:solidFill>
                <a:effectLst/>
              </a:rPr>
              <a:t> </a:t>
            </a:r>
            <a:endParaRPr lang="es-ES" sz="12800" dirty="0">
              <a:solidFill>
                <a:srgbClr val="2C5D98"/>
              </a:solidFill>
              <a:effectLst/>
            </a:endParaRPr>
          </a:p>
        </p:txBody>
      </p:sp>
      <p:sp>
        <p:nvSpPr>
          <p:cNvPr id="7" name="Oval 6"/>
          <p:cNvSpPr/>
          <p:nvPr/>
        </p:nvSpPr>
        <p:spPr>
          <a:xfrm>
            <a:off x="304800" y="1295400"/>
            <a:ext cx="2209800" cy="685800"/>
          </a:xfrm>
          <a:prstGeom prst="ellips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s-ES" sz="1400" b="1" dirty="0" smtClean="0"/>
              <a:t>Policies and Procedures, cont.,</a:t>
            </a:r>
            <a:endParaRPr lang="es-ES" sz="1400" b="1" dirty="0"/>
          </a:p>
        </p:txBody>
      </p:sp>
    </p:spTree>
    <p:extLst>
      <p:ext uri="{BB962C8B-B14F-4D97-AF65-F5344CB8AC3E}">
        <p14:creationId xmlns:p14="http://schemas.microsoft.com/office/powerpoint/2010/main" val="3822005176"/>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TEMPLATE FIRST MEDIC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2961</TotalTime>
  <Words>2123</Words>
  <Application>Microsoft Office PowerPoint</Application>
  <PresentationFormat>On-screen Show (4:3)</PresentationFormat>
  <Paragraphs>399</Paragraphs>
  <Slides>38</Slides>
  <Notes>7</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TEMPLATE FIRST MEDICAL</vt:lpstr>
      <vt:lpstr>Compliance Program</vt:lpstr>
      <vt:lpstr>Learning Objectives</vt:lpstr>
      <vt:lpstr>Mission</vt:lpstr>
      <vt:lpstr>Compliance Program Objectives </vt:lpstr>
      <vt:lpstr>Elements</vt:lpstr>
      <vt:lpstr> Element # 1: Policies and Procedures and Conduct Standards    </vt:lpstr>
      <vt:lpstr> Element # 1: Policies and Procedures and Conduct Standards  </vt:lpstr>
      <vt:lpstr> Element # 1: Policies and Procedures and Conduct Standards  </vt:lpstr>
      <vt:lpstr>PowerPoint Presentation</vt:lpstr>
      <vt:lpstr> Element # 1: Policies and Procedures and Conduct Standards  </vt:lpstr>
      <vt:lpstr> Element # 1: Policies and Procedures and Conduct Standards  </vt:lpstr>
      <vt:lpstr> Element # 1: Policies and Procedures and Conduct Standards  </vt:lpstr>
      <vt:lpstr> Element # 1: Policies and Procedures and Conduct Standards  </vt:lpstr>
      <vt:lpstr>  Element # 2: Compliance Committee, Compliance Officer and Board of Directors   </vt:lpstr>
      <vt:lpstr>  Element # 2: Compliance Committee, Compliance Officer and Board of Directors   </vt:lpstr>
      <vt:lpstr>  Element # 2: Compliance Committee, Compliance Officer and Board of Directors   </vt:lpstr>
      <vt:lpstr>  Element # 2: Compliance Committee, Compliance Officer and Board of Directors  </vt:lpstr>
      <vt:lpstr>  Element # 2: Compliance Committee, Compliance Officer and Board of Directors   </vt:lpstr>
      <vt:lpstr>  Element # 2: Compliance Committee, Compliance Officer and Board of Directors   </vt:lpstr>
      <vt:lpstr>  Element # 2: Compliance Committee, Compliance Officer and Board of Directors  </vt:lpstr>
      <vt:lpstr>  Element # 3: Training and Education   </vt:lpstr>
      <vt:lpstr>  Element # 3: Training and Education   </vt:lpstr>
      <vt:lpstr>  Element # 3: Training and Education  </vt:lpstr>
      <vt:lpstr>  Element # 3: Training and Education   </vt:lpstr>
      <vt:lpstr>  Element # 3: Training and Education   </vt:lpstr>
      <vt:lpstr>  Element # 4: Effective Communication Lines  </vt:lpstr>
      <vt:lpstr>  Element # 4: Open Lines of Communications  </vt:lpstr>
      <vt:lpstr>  Element # 4: Open Lines of Communication  </vt:lpstr>
      <vt:lpstr>  Element # 5: Enforcement of Disciplinary Standards  </vt:lpstr>
      <vt:lpstr>  Element # 5: Enforcement of Disciplinary Standards  </vt:lpstr>
      <vt:lpstr>  Element # 6: Monitoring and Auditing  </vt:lpstr>
      <vt:lpstr>  Element # 6: Monitoring and Auditing  </vt:lpstr>
      <vt:lpstr>  Element # 6: Monitoring and Auditing  </vt:lpstr>
      <vt:lpstr> Element # 7: Response to Detected Deficiencies </vt:lpstr>
      <vt:lpstr>  Element # 7: Response to Compliance Issues  </vt:lpstr>
      <vt:lpstr>Commitment with our Compliance Culture</vt:lpstr>
      <vt:lpstr>Contacts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Departamento de Asuntos Médicos  y  Programa M.A.S.</dc:title>
  <dc:creator>Isariam Cintron Lopez</dc:creator>
  <cp:lastModifiedBy>Elizabeth Mangual</cp:lastModifiedBy>
  <cp:revision>176</cp:revision>
  <cp:lastPrinted>2014-09-24T13:55:22Z</cp:lastPrinted>
  <dcterms:created xsi:type="dcterms:W3CDTF">2013-08-27T15:43:32Z</dcterms:created>
  <dcterms:modified xsi:type="dcterms:W3CDTF">2015-02-18T22:26:05Z</dcterms:modified>
</cp:coreProperties>
</file>